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2" r:id="rId3"/>
    <p:sldId id="258" r:id="rId4"/>
    <p:sldId id="260" r:id="rId5"/>
    <p:sldId id="261" r:id="rId6"/>
    <p:sldId id="284" r:id="rId7"/>
    <p:sldId id="285" r:id="rId8"/>
    <p:sldId id="259" r:id="rId9"/>
    <p:sldId id="264" r:id="rId10"/>
    <p:sldId id="265" r:id="rId11"/>
    <p:sldId id="266" r:id="rId12"/>
    <p:sldId id="267" r:id="rId13"/>
    <p:sldId id="269" r:id="rId14"/>
    <p:sldId id="268" r:id="rId15"/>
    <p:sldId id="282" r:id="rId16"/>
    <p:sldId id="273" r:id="rId17"/>
    <p:sldId id="274" r:id="rId18"/>
    <p:sldId id="275" r:id="rId19"/>
    <p:sldId id="276" r:id="rId20"/>
    <p:sldId id="277" r:id="rId21"/>
    <p:sldId id="281" r:id="rId22"/>
    <p:sldId id="278" r:id="rId23"/>
    <p:sldId id="279" r:id="rId24"/>
    <p:sldId id="280" r:id="rId25"/>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121D84-B0FB-4AF5-878D-5C0A270D0438}" type="datetimeFigureOut">
              <a:rPr lang="id-ID" smtClean="0"/>
              <a:pPr/>
              <a:t>14/02/2019</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9B15BE-D671-4672-B7E6-1A1E269E8A8D}" type="slidenum">
              <a:rPr lang="id-ID" smtClean="0"/>
              <a:pPr/>
              <a:t>‹#›</a:t>
            </a:fld>
            <a:endParaRPr lang="id-ID"/>
          </a:p>
        </p:txBody>
      </p:sp>
    </p:spTree>
    <p:extLst>
      <p:ext uri="{BB962C8B-B14F-4D97-AF65-F5344CB8AC3E}">
        <p14:creationId xmlns:p14="http://schemas.microsoft.com/office/powerpoint/2010/main" val="317554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C69B15BE-D671-4672-B7E6-1A1E269E8A8D}" type="slidenum">
              <a:rPr lang="id-ID" smtClean="0"/>
              <a:pPr/>
              <a:t>19</a:t>
            </a:fld>
            <a:endParaRPr lang="id-I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6B56B5D5-FC42-4414-9A26-2711011E4E27}" type="datetimeFigureOut">
              <a:rPr lang="id-ID" smtClean="0"/>
              <a:pPr/>
              <a:t>14/02/2019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72428F5F-7E8C-41A1-A731-87E536224963}" type="slidenum">
              <a:rPr lang="id-ID" smtClean="0"/>
              <a:pPr/>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6B56B5D5-FC42-4414-9A26-2711011E4E27}" type="datetimeFigureOut">
              <a:rPr lang="id-ID" smtClean="0"/>
              <a:pPr/>
              <a:t>14/02/2019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72428F5F-7E8C-41A1-A731-87E536224963}" type="slidenum">
              <a:rPr lang="id-ID" smtClean="0"/>
              <a:pPr/>
              <a:t>‹#›</a:t>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6B56B5D5-FC42-4414-9A26-2711011E4E27}" type="datetimeFigureOut">
              <a:rPr lang="id-ID" smtClean="0"/>
              <a:pPr/>
              <a:t>14/02/2019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72428F5F-7E8C-41A1-A731-87E536224963}" type="slidenum">
              <a:rPr lang="id-ID" smtClean="0"/>
              <a:pPr/>
              <a:t>‹#›</a:t>
            </a:fld>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6B56B5D5-FC42-4414-9A26-2711011E4E27}" type="datetimeFigureOut">
              <a:rPr lang="id-ID" smtClean="0"/>
              <a:pPr/>
              <a:t>14/02/2019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72428F5F-7E8C-41A1-A731-87E536224963}" type="slidenum">
              <a:rPr lang="id-ID" smtClean="0"/>
              <a:pPr/>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56B5D5-FC42-4414-9A26-2711011E4E27}" type="datetimeFigureOut">
              <a:rPr lang="id-ID" smtClean="0"/>
              <a:pPr/>
              <a:t>14/02/2019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72428F5F-7E8C-41A1-A731-87E536224963}" type="slidenum">
              <a:rPr lang="id-ID" smtClean="0"/>
              <a:pPr/>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6B56B5D5-FC42-4414-9A26-2711011E4E27}" type="datetimeFigureOut">
              <a:rPr lang="id-ID" smtClean="0"/>
              <a:pPr/>
              <a:t>14/02/2019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72428F5F-7E8C-41A1-A731-87E536224963}" type="slidenum">
              <a:rPr lang="id-ID" smtClean="0"/>
              <a:pPr/>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6B56B5D5-FC42-4414-9A26-2711011E4E27}" type="datetimeFigureOut">
              <a:rPr lang="id-ID" smtClean="0"/>
              <a:pPr/>
              <a:t>14/02/2019</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72428F5F-7E8C-41A1-A731-87E536224963}" type="slidenum">
              <a:rPr lang="id-ID" smtClean="0"/>
              <a:pPr/>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6B56B5D5-FC42-4414-9A26-2711011E4E27}" type="datetimeFigureOut">
              <a:rPr lang="id-ID" smtClean="0"/>
              <a:pPr/>
              <a:t>14/02/2019</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72428F5F-7E8C-41A1-A731-87E536224963}" type="slidenum">
              <a:rPr lang="id-ID" smtClean="0"/>
              <a:pPr/>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56B5D5-FC42-4414-9A26-2711011E4E27}" type="datetimeFigureOut">
              <a:rPr lang="id-ID" smtClean="0"/>
              <a:pPr/>
              <a:t>14/02/2019</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72428F5F-7E8C-41A1-A731-87E536224963}" type="slidenum">
              <a:rPr lang="id-ID" smtClean="0"/>
              <a:pPr/>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56B5D5-FC42-4414-9A26-2711011E4E27}" type="datetimeFigureOut">
              <a:rPr lang="id-ID" smtClean="0"/>
              <a:pPr/>
              <a:t>14/02/2019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72428F5F-7E8C-41A1-A731-87E536224963}" type="slidenum">
              <a:rPr lang="id-ID" smtClean="0"/>
              <a:pPr/>
              <a:t>‹#›</a:t>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56B5D5-FC42-4414-9A26-2711011E4E27}" type="datetimeFigureOut">
              <a:rPr lang="id-ID" smtClean="0"/>
              <a:pPr/>
              <a:t>14/02/2019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72428F5F-7E8C-41A1-A731-87E536224963}" type="slidenum">
              <a:rPr lang="id-ID" smtClean="0"/>
              <a:pPr/>
              <a:t>‹#›</a:t>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56B5D5-FC42-4414-9A26-2711011E4E27}" type="datetimeFigureOut">
              <a:rPr lang="id-ID" smtClean="0"/>
              <a:pPr/>
              <a:t>14/02/2019</a:t>
            </a:fld>
            <a:endParaRPr lang="id-ID"/>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28F5F-7E8C-41A1-A731-87E536224963}" type="slidenum">
              <a:rPr lang="id-ID" smtClean="0"/>
              <a:pPr/>
              <a:t>‹#›</a:t>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85728"/>
            <a:ext cx="7772400" cy="2286016"/>
          </a:xfrm>
        </p:spPr>
        <p:txBody>
          <a:bodyPr>
            <a:noAutofit/>
          </a:bodyPr>
          <a:lstStyle/>
          <a:p>
            <a:pPr algn="l"/>
            <a:r>
              <a:rPr lang="id-ID" sz="7200" dirty="0" smtClean="0">
                <a:latin typeface="Aharoni" pitchFamily="2" charset="-79"/>
                <a:cs typeface="Aharoni" pitchFamily="2" charset="-79"/>
              </a:rPr>
              <a:t>Mengenal Bahaya Narkoba</a:t>
            </a:r>
            <a:endParaRPr lang="id-ID" sz="7200" dirty="0">
              <a:latin typeface="Aharoni" pitchFamily="2" charset="-79"/>
              <a:cs typeface="Aharoni" pitchFamily="2" charset="-79"/>
            </a:endParaRPr>
          </a:p>
        </p:txBody>
      </p:sp>
      <p:sp>
        <p:nvSpPr>
          <p:cNvPr id="3" name="Subtitle 2"/>
          <p:cNvSpPr>
            <a:spLocks noGrp="1"/>
          </p:cNvSpPr>
          <p:nvPr>
            <p:ph type="subTitle" idx="1"/>
          </p:nvPr>
        </p:nvSpPr>
        <p:spPr>
          <a:xfrm>
            <a:off x="571472" y="3714752"/>
            <a:ext cx="6400800" cy="1495420"/>
          </a:xfrm>
        </p:spPr>
        <p:txBody>
          <a:bodyPr/>
          <a:lstStyle/>
          <a:p>
            <a:pPr algn="l"/>
            <a:r>
              <a:rPr lang="en-US" b="1" dirty="0" smtClean="0">
                <a:solidFill>
                  <a:schemeClr val="tx1"/>
                </a:solidFill>
              </a:rPr>
              <a:t>S</a:t>
            </a:r>
            <a:r>
              <a:rPr lang="id-ID" b="1" dirty="0" smtClean="0">
                <a:solidFill>
                  <a:schemeClr val="tx1"/>
                </a:solidFill>
              </a:rPr>
              <a:t> Titin L</a:t>
            </a:r>
            <a:r>
              <a:rPr lang="en-US" b="1" dirty="0" err="1" smtClean="0">
                <a:solidFill>
                  <a:schemeClr val="tx1"/>
                </a:solidFill>
              </a:rPr>
              <a:t>iana</a:t>
            </a:r>
            <a:r>
              <a:rPr lang="id-ID" b="1" dirty="0" smtClean="0">
                <a:solidFill>
                  <a:schemeClr val="tx1"/>
                </a:solidFill>
              </a:rPr>
              <a:t>, S.Psi</a:t>
            </a:r>
            <a:r>
              <a:rPr lang="en-US" b="1" dirty="0" smtClean="0">
                <a:solidFill>
                  <a:schemeClr val="tx1"/>
                </a:solidFill>
              </a:rPr>
              <a:t>, </a:t>
            </a:r>
            <a:r>
              <a:rPr lang="en-US" b="1" dirty="0" err="1" smtClean="0">
                <a:solidFill>
                  <a:schemeClr val="tx1"/>
                </a:solidFill>
              </a:rPr>
              <a:t>M.Psi</a:t>
            </a:r>
            <a:r>
              <a:rPr lang="en-US" b="1" dirty="0" smtClean="0">
                <a:solidFill>
                  <a:schemeClr val="tx1"/>
                </a:solidFill>
              </a:rPr>
              <a:t>., </a:t>
            </a:r>
            <a:r>
              <a:rPr lang="en-US" b="1" dirty="0" err="1" smtClean="0">
                <a:solidFill>
                  <a:schemeClr val="tx1"/>
                </a:solidFill>
              </a:rPr>
              <a:t>Psikolog</a:t>
            </a:r>
            <a:endParaRPr lang="id-ID" b="1" dirty="0">
              <a:solidFill>
                <a:schemeClr val="tx1"/>
              </a:solidFill>
            </a:endParaRPr>
          </a:p>
        </p:txBody>
      </p:sp>
      <p:pic>
        <p:nvPicPr>
          <p:cNvPr id="37889" name="Picture 1" descr="D:\MAGISTER\say-no.png"/>
          <p:cNvPicPr>
            <a:picLocks noChangeAspect="1" noChangeArrowheads="1"/>
          </p:cNvPicPr>
          <p:nvPr/>
        </p:nvPicPr>
        <p:blipFill>
          <a:blip r:embed="rId3"/>
          <a:srcRect/>
          <a:stretch>
            <a:fillRect/>
          </a:stretch>
        </p:blipFill>
        <p:spPr bwMode="auto">
          <a:xfrm>
            <a:off x="1428728" y="4429132"/>
            <a:ext cx="2690819" cy="207170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id-ID" dirty="0" smtClean="0"/>
              <a:t>Psikotropika</a:t>
            </a:r>
            <a:endParaRPr lang="id-ID" dirty="0"/>
          </a:p>
        </p:txBody>
      </p:sp>
      <p:pic>
        <p:nvPicPr>
          <p:cNvPr id="22530" name="Picture 2" descr="depresan"/>
          <p:cNvPicPr>
            <a:picLocks noChangeAspect="1" noChangeArrowheads="1"/>
          </p:cNvPicPr>
          <p:nvPr/>
        </p:nvPicPr>
        <p:blipFill>
          <a:blip r:embed="rId2"/>
          <a:srcRect/>
          <a:stretch>
            <a:fillRect/>
          </a:stretch>
        </p:blipFill>
        <p:spPr bwMode="auto">
          <a:xfrm>
            <a:off x="571472" y="1214422"/>
            <a:ext cx="3622738" cy="2286016"/>
          </a:xfrm>
          <a:prstGeom prst="rect">
            <a:avLst/>
          </a:prstGeom>
          <a:noFill/>
          <a:ln w="9525" algn="in">
            <a:noFill/>
            <a:miter lim="800000"/>
            <a:headEnd/>
            <a:tailEnd/>
          </a:ln>
        </p:spPr>
      </p:pic>
      <p:pic>
        <p:nvPicPr>
          <p:cNvPr id="22531" name="Picture 3" descr="Ekstasi"/>
          <p:cNvPicPr>
            <a:picLocks noChangeAspect="1" noChangeArrowheads="1"/>
          </p:cNvPicPr>
          <p:nvPr/>
        </p:nvPicPr>
        <p:blipFill>
          <a:blip r:embed="rId3"/>
          <a:srcRect/>
          <a:stretch>
            <a:fillRect/>
          </a:stretch>
        </p:blipFill>
        <p:spPr bwMode="auto">
          <a:xfrm>
            <a:off x="3071802" y="3643314"/>
            <a:ext cx="3357586" cy="2500330"/>
          </a:xfrm>
          <a:prstGeom prst="rect">
            <a:avLst/>
          </a:prstGeom>
          <a:noFill/>
          <a:ln w="9525" algn="in">
            <a:noFill/>
            <a:miter lim="800000"/>
            <a:headEnd/>
            <a:tailEnd/>
          </a:ln>
        </p:spPr>
      </p:pic>
      <p:pic>
        <p:nvPicPr>
          <p:cNvPr id="22532" name="Picture 4" descr="075339_476293_narkoba_LSD_dl"/>
          <p:cNvPicPr>
            <a:picLocks noChangeAspect="1" noChangeArrowheads="1"/>
          </p:cNvPicPr>
          <p:nvPr/>
        </p:nvPicPr>
        <p:blipFill>
          <a:blip r:embed="rId4"/>
          <a:srcRect/>
          <a:stretch>
            <a:fillRect/>
          </a:stretch>
        </p:blipFill>
        <p:spPr bwMode="auto">
          <a:xfrm>
            <a:off x="4929190" y="1214422"/>
            <a:ext cx="3770354" cy="2143140"/>
          </a:xfrm>
          <a:prstGeom prst="rect">
            <a:avLst/>
          </a:prstGeom>
          <a:noFill/>
          <a:ln w="9525" algn="in">
            <a:noFill/>
            <a:miter lim="800000"/>
            <a:headEnd/>
            <a:tailEnd/>
          </a:ln>
        </p:spPr>
      </p:pic>
      <p:sp>
        <p:nvSpPr>
          <p:cNvPr id="7" name="Title 1"/>
          <p:cNvSpPr txBox="1">
            <a:spLocks/>
          </p:cNvSpPr>
          <p:nvPr/>
        </p:nvSpPr>
        <p:spPr>
          <a:xfrm>
            <a:off x="571472" y="3571876"/>
            <a:ext cx="2214546" cy="785818"/>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id-ID" sz="4400" b="0" i="0" u="none" strike="noStrike" kern="1200" cap="none" spc="0" normalizeH="0" baseline="0" noProof="0" dirty="0" smtClean="0">
                <a:ln>
                  <a:noFill/>
                </a:ln>
                <a:solidFill>
                  <a:schemeClr val="tx1"/>
                </a:solidFill>
                <a:effectLst/>
                <a:uLnTx/>
                <a:uFillTx/>
                <a:latin typeface="+mj-lt"/>
                <a:ea typeface="+mj-ea"/>
                <a:cs typeface="+mj-cs"/>
              </a:rPr>
              <a:t>Depresan</a:t>
            </a:r>
            <a:endParaRPr kumimoji="0" lang="id-ID"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6500826" y="3357562"/>
            <a:ext cx="2643174" cy="785818"/>
          </a:xfrm>
          <a:prstGeom prst="rect">
            <a:avLst/>
          </a:prstGeom>
        </p:spPr>
        <p:txBody>
          <a:bodyPr vert="horz" lIns="91440" tIns="45720" rIns="91440" bIns="45720" rtlCol="0" anchor="ctr">
            <a:normAutofit fontScale="85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id-ID" sz="4400" b="0" i="0" u="none" strike="noStrike" kern="1200" cap="none" spc="0" normalizeH="0" baseline="0" noProof="0" dirty="0" smtClean="0">
                <a:ln>
                  <a:noFill/>
                </a:ln>
                <a:solidFill>
                  <a:schemeClr val="tx1"/>
                </a:solidFill>
                <a:effectLst/>
                <a:uLnTx/>
                <a:uFillTx/>
                <a:latin typeface="+mj-lt"/>
                <a:ea typeface="+mj-ea"/>
                <a:cs typeface="+mj-cs"/>
              </a:rPr>
              <a:t>Halusinogen</a:t>
            </a:r>
            <a:endParaRPr kumimoji="0" lang="id-ID"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Title 1"/>
          <p:cNvSpPr txBox="1">
            <a:spLocks/>
          </p:cNvSpPr>
          <p:nvPr/>
        </p:nvSpPr>
        <p:spPr>
          <a:xfrm>
            <a:off x="3643306" y="6072182"/>
            <a:ext cx="2214546" cy="78581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id-ID" sz="4400" b="0" i="0" u="none" strike="noStrike" kern="1200" cap="none" spc="0" normalizeH="0" baseline="0" noProof="0" dirty="0" smtClean="0">
                <a:ln>
                  <a:noFill/>
                </a:ln>
                <a:solidFill>
                  <a:schemeClr val="tx1"/>
                </a:solidFill>
                <a:effectLst/>
                <a:uLnTx/>
                <a:uFillTx/>
                <a:latin typeface="+mj-lt"/>
                <a:ea typeface="+mj-ea"/>
                <a:cs typeface="+mj-cs"/>
              </a:rPr>
              <a:t>Stimulan</a:t>
            </a:r>
            <a:endParaRPr kumimoji="0" lang="id-ID"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939784"/>
          </a:xfrm>
        </p:spPr>
        <p:txBody>
          <a:bodyPr/>
          <a:lstStyle/>
          <a:p>
            <a:r>
              <a:rPr lang="id-ID" dirty="0" smtClean="0"/>
              <a:t>Bahan/Zat Adiktif</a:t>
            </a:r>
            <a:endParaRPr lang="id-ID" dirty="0"/>
          </a:p>
        </p:txBody>
      </p:sp>
      <p:pic>
        <p:nvPicPr>
          <p:cNvPr id="23554" name="Picture 2" descr="tumblr_inline_mxjy33tJJO1stt0il"/>
          <p:cNvPicPr>
            <a:picLocks noChangeAspect="1" noChangeArrowheads="1"/>
          </p:cNvPicPr>
          <p:nvPr/>
        </p:nvPicPr>
        <p:blipFill>
          <a:blip r:embed="rId2"/>
          <a:srcRect/>
          <a:stretch>
            <a:fillRect/>
          </a:stretch>
        </p:blipFill>
        <p:spPr bwMode="auto">
          <a:xfrm>
            <a:off x="0" y="1071546"/>
            <a:ext cx="3522940" cy="2286016"/>
          </a:xfrm>
          <a:prstGeom prst="rect">
            <a:avLst/>
          </a:prstGeom>
          <a:noFill/>
          <a:ln w="9525" algn="in">
            <a:noFill/>
            <a:miter lim="800000"/>
            <a:headEnd/>
            <a:tailEnd/>
          </a:ln>
        </p:spPr>
      </p:pic>
      <p:pic>
        <p:nvPicPr>
          <p:cNvPr id="23555" name="Picture 3" descr="Alkohol"/>
          <p:cNvPicPr>
            <a:picLocks noChangeAspect="1" noChangeArrowheads="1"/>
          </p:cNvPicPr>
          <p:nvPr/>
        </p:nvPicPr>
        <p:blipFill>
          <a:blip r:embed="rId3"/>
          <a:srcRect/>
          <a:stretch>
            <a:fillRect/>
          </a:stretch>
        </p:blipFill>
        <p:spPr bwMode="auto">
          <a:xfrm>
            <a:off x="2571736" y="3214687"/>
            <a:ext cx="3465443" cy="2143140"/>
          </a:xfrm>
          <a:prstGeom prst="rect">
            <a:avLst/>
          </a:prstGeom>
          <a:noFill/>
          <a:ln w="9525" algn="in">
            <a:noFill/>
            <a:miter lim="800000"/>
            <a:headEnd/>
            <a:tailEnd/>
          </a:ln>
        </p:spPr>
      </p:pic>
      <p:pic>
        <p:nvPicPr>
          <p:cNvPr id="23556" name="Picture 4" descr="ANd9GcQ5naxZAQv-bQPzQfmtxab4ubUemVIRCER7TNnMNIu76hvOYJbn"/>
          <p:cNvPicPr>
            <a:picLocks noChangeAspect="1" noChangeArrowheads="1"/>
          </p:cNvPicPr>
          <p:nvPr/>
        </p:nvPicPr>
        <p:blipFill>
          <a:blip r:embed="rId4"/>
          <a:srcRect/>
          <a:stretch>
            <a:fillRect/>
          </a:stretch>
        </p:blipFill>
        <p:spPr bwMode="auto">
          <a:xfrm>
            <a:off x="5553035" y="1000109"/>
            <a:ext cx="3590965" cy="2143139"/>
          </a:xfrm>
          <a:prstGeom prst="rect">
            <a:avLst/>
          </a:prstGeom>
          <a:noFill/>
          <a:ln w="9525" algn="in">
            <a:noFill/>
            <a:miter lim="800000"/>
            <a:headEnd/>
            <a:tailEnd/>
          </a:ln>
        </p:spPr>
      </p:pic>
      <p:sp>
        <p:nvSpPr>
          <p:cNvPr id="7" name="Title 1"/>
          <p:cNvSpPr txBox="1">
            <a:spLocks/>
          </p:cNvSpPr>
          <p:nvPr/>
        </p:nvSpPr>
        <p:spPr>
          <a:xfrm>
            <a:off x="285720" y="3286124"/>
            <a:ext cx="2214546" cy="78581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id-ID" sz="4400" b="0" i="0" u="none" strike="noStrike" kern="1200" cap="none" spc="0" normalizeH="0" baseline="0" noProof="0" dirty="0" smtClean="0">
                <a:ln>
                  <a:noFill/>
                </a:ln>
                <a:solidFill>
                  <a:schemeClr val="tx1"/>
                </a:solidFill>
                <a:effectLst/>
                <a:uLnTx/>
                <a:uFillTx/>
                <a:latin typeface="+mj-lt"/>
                <a:ea typeface="+mj-ea"/>
                <a:cs typeface="+mj-cs"/>
              </a:rPr>
              <a:t>Nikotin</a:t>
            </a:r>
            <a:endParaRPr kumimoji="0" lang="id-ID"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3071802" y="5572140"/>
            <a:ext cx="2214546" cy="78581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id-ID" sz="4400" b="0" i="0" u="none" strike="noStrike" kern="1200" cap="none" spc="0" normalizeH="0" baseline="0" noProof="0" dirty="0" smtClean="0">
                <a:ln>
                  <a:noFill/>
                </a:ln>
                <a:solidFill>
                  <a:schemeClr val="tx1"/>
                </a:solidFill>
                <a:effectLst/>
                <a:uLnTx/>
                <a:uFillTx/>
                <a:latin typeface="+mj-lt"/>
                <a:ea typeface="+mj-ea"/>
                <a:cs typeface="+mj-cs"/>
              </a:rPr>
              <a:t>Alkohol</a:t>
            </a:r>
            <a:endParaRPr kumimoji="0" lang="id-ID"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Title 1"/>
          <p:cNvSpPr txBox="1">
            <a:spLocks/>
          </p:cNvSpPr>
          <p:nvPr/>
        </p:nvSpPr>
        <p:spPr>
          <a:xfrm>
            <a:off x="6572264" y="3214686"/>
            <a:ext cx="2214546" cy="785818"/>
          </a:xfrm>
          <a:prstGeom prst="rect">
            <a:avLst/>
          </a:prstGeom>
        </p:spPr>
        <p:txBody>
          <a:bodyPr vert="horz" lIns="91440" tIns="45720" rIns="91440" bIns="45720" rtlCol="0" anchor="ctr">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id-ID" sz="4400" b="0" i="0" u="none" strike="noStrike" kern="1200" cap="none" spc="0" normalizeH="0" baseline="0" noProof="0" dirty="0" smtClean="0">
                <a:ln>
                  <a:noFill/>
                </a:ln>
                <a:solidFill>
                  <a:schemeClr val="tx1"/>
                </a:solidFill>
                <a:effectLst/>
                <a:uLnTx/>
                <a:uFillTx/>
                <a:latin typeface="+mj-lt"/>
                <a:ea typeface="+mj-ea"/>
                <a:cs typeface="+mj-cs"/>
              </a:rPr>
              <a:t>Inhalansi</a:t>
            </a:r>
            <a:endParaRPr kumimoji="0" lang="id-ID"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796908"/>
          </a:xfrm>
        </p:spPr>
        <p:txBody>
          <a:bodyPr/>
          <a:lstStyle/>
          <a:p>
            <a:r>
              <a:rPr lang="id-ID" dirty="0" smtClean="0"/>
              <a:t>Ketergantungan Narkoba</a:t>
            </a:r>
            <a:endParaRPr lang="id-ID" dirty="0"/>
          </a:p>
        </p:txBody>
      </p:sp>
      <p:sp>
        <p:nvSpPr>
          <p:cNvPr id="3" name="Content Placeholder 2"/>
          <p:cNvSpPr>
            <a:spLocks noGrp="1"/>
          </p:cNvSpPr>
          <p:nvPr>
            <p:ph idx="1"/>
          </p:nvPr>
        </p:nvSpPr>
        <p:spPr>
          <a:xfrm>
            <a:off x="242918" y="1214422"/>
            <a:ext cx="8686800" cy="5500726"/>
          </a:xfrm>
        </p:spPr>
        <p:txBody>
          <a:bodyPr>
            <a:normAutofit fontScale="92500" lnSpcReduction="20000"/>
          </a:bodyPr>
          <a:lstStyle/>
          <a:p>
            <a:r>
              <a:rPr lang="id-ID" b="1" dirty="0" smtClean="0"/>
              <a:t>Kertergantungan Narkoba </a:t>
            </a:r>
            <a:r>
              <a:rPr lang="id-ID" dirty="0" smtClean="0"/>
              <a:t>merupakan kondisi dimana individu memerlukan narkotika dan obat-obatan terlarang agar dapat berfungsi secara sisik dan psikologis. </a:t>
            </a:r>
          </a:p>
          <a:p>
            <a:r>
              <a:rPr lang="id-ID" b="1" dirty="0" smtClean="0"/>
              <a:t>Ketergantungan Fisik </a:t>
            </a:r>
            <a:r>
              <a:rPr lang="id-ID" dirty="0" smtClean="0"/>
              <a:t>adalah keadaan dimana individu membutuhkan narkoba agar fungsi tubuh berjalan dengan baik.</a:t>
            </a:r>
          </a:p>
          <a:p>
            <a:r>
              <a:rPr lang="id-ID" b="1" dirty="0" smtClean="0"/>
              <a:t>Ketergantungan Psikologis </a:t>
            </a:r>
            <a:r>
              <a:rPr lang="id-ID" dirty="0" smtClean="0"/>
              <a:t>merupakan suatu kondisi dimana terdapat dorongan emosional dan mental untuk terus menggunakan narkoba karena terdapat perasaan tidak percaya diri, tidak dapat berpikir, gelisah serta merasa tidak enak badan jika tidak menggunakan narkoba.</a:t>
            </a:r>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3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438" y="-24"/>
            <a:ext cx="9215470" cy="1143000"/>
          </a:xfrm>
        </p:spPr>
        <p:txBody>
          <a:bodyPr>
            <a:noAutofit/>
          </a:bodyPr>
          <a:lstStyle/>
          <a:p>
            <a:pPr algn="l"/>
            <a:r>
              <a:rPr lang="id-ID" sz="2800" dirty="0" smtClean="0">
                <a:solidFill>
                  <a:srgbClr val="002060"/>
                </a:solidFill>
              </a:rPr>
              <a:t>De Leon (2002), ada beberapa karakteristik penyalagunaan narkoba, yaitu:</a:t>
            </a:r>
            <a:endParaRPr lang="id-ID" sz="2800" dirty="0">
              <a:solidFill>
                <a:srgbClr val="002060"/>
              </a:solidFill>
            </a:endParaRPr>
          </a:p>
        </p:txBody>
      </p:sp>
      <p:sp>
        <p:nvSpPr>
          <p:cNvPr id="3" name="Content Placeholder 2"/>
          <p:cNvSpPr>
            <a:spLocks noGrp="1"/>
          </p:cNvSpPr>
          <p:nvPr>
            <p:ph idx="1"/>
          </p:nvPr>
        </p:nvSpPr>
        <p:spPr>
          <a:xfrm>
            <a:off x="100042" y="1214422"/>
            <a:ext cx="8686800" cy="5072098"/>
          </a:xfrm>
        </p:spPr>
        <p:txBody>
          <a:bodyPr>
            <a:normAutofit fontScale="77500" lnSpcReduction="20000"/>
          </a:bodyPr>
          <a:lstStyle/>
          <a:p>
            <a:pPr marL="514350" lvl="0" indent="-514350">
              <a:buFont typeface="+mj-lt"/>
              <a:buAutoNum type="arabicPeriod"/>
            </a:pPr>
            <a:r>
              <a:rPr lang="id-ID" dirty="0" smtClean="0">
                <a:solidFill>
                  <a:srgbClr val="002060"/>
                </a:solidFill>
              </a:rPr>
              <a:t>Karakteristik Umum</a:t>
            </a:r>
          </a:p>
          <a:p>
            <a:pPr lvl="1"/>
            <a:r>
              <a:rPr lang="id-ID" i="1" dirty="0" smtClean="0">
                <a:solidFill>
                  <a:srgbClr val="002060"/>
                </a:solidFill>
              </a:rPr>
              <a:t>Self esteem </a:t>
            </a:r>
            <a:r>
              <a:rPr lang="id-ID" dirty="0" smtClean="0">
                <a:solidFill>
                  <a:srgbClr val="002060"/>
                </a:solidFill>
              </a:rPr>
              <a:t>yang rendah</a:t>
            </a:r>
          </a:p>
          <a:p>
            <a:pPr lvl="1"/>
            <a:r>
              <a:rPr lang="id-ID" dirty="0" smtClean="0">
                <a:solidFill>
                  <a:srgbClr val="002060"/>
                </a:solidFill>
              </a:rPr>
              <a:t>Identitas yang negatif</a:t>
            </a:r>
          </a:p>
          <a:p>
            <a:pPr marL="514350" indent="-514350">
              <a:buFont typeface="+mj-lt"/>
              <a:buAutoNum type="arabicPeriod"/>
            </a:pPr>
            <a:r>
              <a:rPr lang="id-ID" dirty="0" smtClean="0">
                <a:solidFill>
                  <a:srgbClr val="002060"/>
                </a:solidFill>
              </a:rPr>
              <a:t>Karakteristik Emosional</a:t>
            </a:r>
          </a:p>
          <a:p>
            <a:pPr marL="914400" lvl="1" indent="-514350"/>
            <a:r>
              <a:rPr lang="id-ID" dirty="0" smtClean="0">
                <a:solidFill>
                  <a:srgbClr val="002060"/>
                </a:solidFill>
              </a:rPr>
              <a:t>Tidak memiliki toleransi terhadap perasaan tidak nyaman</a:t>
            </a:r>
          </a:p>
          <a:p>
            <a:pPr marL="914400" lvl="1" indent="-514350"/>
            <a:r>
              <a:rPr lang="id-ID" dirty="0" smtClean="0">
                <a:solidFill>
                  <a:srgbClr val="002060"/>
                </a:solidFill>
              </a:rPr>
              <a:t>Berbagai macam perasaan bersalah</a:t>
            </a:r>
          </a:p>
          <a:p>
            <a:pPr marL="514350" lvl="0" indent="-514350">
              <a:buFont typeface="+mj-lt"/>
              <a:buAutoNum type="arabicPeriod"/>
            </a:pPr>
            <a:r>
              <a:rPr lang="id-ID" dirty="0" smtClean="0">
                <a:solidFill>
                  <a:srgbClr val="002060"/>
                </a:solidFill>
              </a:rPr>
              <a:t>Karakteristik Kognitif</a:t>
            </a:r>
          </a:p>
          <a:p>
            <a:pPr marL="914400" lvl="1" indent="-514350"/>
            <a:r>
              <a:rPr lang="id-ID" dirty="0" smtClean="0">
                <a:solidFill>
                  <a:srgbClr val="002060"/>
                </a:solidFill>
              </a:rPr>
              <a:t>Kurangnya kesadaran</a:t>
            </a:r>
          </a:p>
          <a:p>
            <a:pPr marL="914400" lvl="1" indent="-514350"/>
            <a:r>
              <a:rPr lang="id-ID" i="1" dirty="0" smtClean="0">
                <a:solidFill>
                  <a:srgbClr val="002060"/>
                </a:solidFill>
              </a:rPr>
              <a:t>Faulty judgment</a:t>
            </a:r>
            <a:r>
              <a:rPr lang="id-ID" dirty="0" smtClean="0">
                <a:solidFill>
                  <a:srgbClr val="002060"/>
                </a:solidFill>
              </a:rPr>
              <a:t> (kesalahan dalam penyelesaian masalah)</a:t>
            </a:r>
          </a:p>
          <a:p>
            <a:pPr marL="914400" lvl="1" indent="-514350"/>
            <a:r>
              <a:rPr lang="id-ID" i="1" dirty="0" smtClean="0">
                <a:solidFill>
                  <a:srgbClr val="002060"/>
                </a:solidFill>
              </a:rPr>
              <a:t>Lack of insight </a:t>
            </a:r>
            <a:r>
              <a:rPr lang="id-ID" dirty="0" smtClean="0">
                <a:solidFill>
                  <a:srgbClr val="002060"/>
                </a:solidFill>
              </a:rPr>
              <a:t>(tidak melihat atau menyadari hubungan antara apa yang mereka alami (perasaan, persepsi diri dan perilaku) </a:t>
            </a:r>
          </a:p>
          <a:p>
            <a:pPr marL="914400" lvl="1" indent="-514350"/>
            <a:r>
              <a:rPr lang="id-ID" i="1" dirty="0" smtClean="0">
                <a:solidFill>
                  <a:srgbClr val="002060"/>
                </a:solidFill>
              </a:rPr>
              <a:t>Poor reality testing</a:t>
            </a:r>
            <a:endParaRPr lang="id-ID" dirty="0" smtClean="0">
              <a:solidFill>
                <a:srgbClr val="002060"/>
              </a:solidFill>
            </a:endParaRPr>
          </a:p>
          <a:p>
            <a:pPr marL="914400" lvl="1" indent="-514350"/>
            <a:r>
              <a:rPr lang="id-ID" i="1" dirty="0" smtClean="0">
                <a:solidFill>
                  <a:srgbClr val="002060"/>
                </a:solidFill>
              </a:rPr>
              <a:t>Habilitation </a:t>
            </a:r>
            <a:r>
              <a:rPr lang="id-ID" dirty="0" smtClean="0">
                <a:solidFill>
                  <a:srgbClr val="002060"/>
                </a:solidFill>
              </a:rPr>
              <a:t>(tidak memiliki kemampuan untuk mencari penghasilan atau bernegosiasi dengan sistem sosial)</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25470"/>
          </a:xfrm>
        </p:spPr>
        <p:txBody>
          <a:bodyPr>
            <a:normAutofit fontScale="90000"/>
          </a:bodyPr>
          <a:lstStyle/>
          <a:p>
            <a:r>
              <a:rPr lang="id-ID" dirty="0" smtClean="0"/>
              <a:t>Dampak Penyalagunaan Narkoba</a:t>
            </a:r>
            <a:endParaRPr lang="id-ID" dirty="0"/>
          </a:p>
        </p:txBody>
      </p:sp>
      <p:graphicFrame>
        <p:nvGraphicFramePr>
          <p:cNvPr id="4" name="Content Placeholder 3"/>
          <p:cNvGraphicFramePr>
            <a:graphicFrameLocks noGrp="1"/>
          </p:cNvGraphicFramePr>
          <p:nvPr>
            <p:ph idx="1"/>
          </p:nvPr>
        </p:nvGraphicFramePr>
        <p:xfrm>
          <a:off x="357159" y="961160"/>
          <a:ext cx="8429684" cy="5682550"/>
        </p:xfrm>
        <a:graphic>
          <a:graphicData uri="http://schemas.openxmlformats.org/drawingml/2006/table">
            <a:tbl>
              <a:tblPr/>
              <a:tblGrid>
                <a:gridCol w="2880346"/>
                <a:gridCol w="2672456"/>
                <a:gridCol w="2876882"/>
              </a:tblGrid>
              <a:tr h="561910">
                <a:tc>
                  <a:txBody>
                    <a:bodyPr/>
                    <a:lstStyle/>
                    <a:p>
                      <a:pPr marR="0" indent="0" algn="ctr" rtl="0">
                        <a:spcBef>
                          <a:spcPts val="0"/>
                        </a:spcBef>
                        <a:spcAft>
                          <a:spcPts val="0"/>
                        </a:spcAft>
                      </a:pPr>
                      <a:r>
                        <a:rPr lang="id-ID" sz="2800" b="1" kern="1400" dirty="0">
                          <a:solidFill>
                            <a:srgbClr val="000000"/>
                          </a:solidFill>
                          <a:latin typeface="Times New Roman"/>
                        </a:rPr>
                        <a:t>Fisik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0" indent="0" algn="ctr" rtl="0">
                        <a:spcBef>
                          <a:spcPts val="0"/>
                        </a:spcBef>
                        <a:spcAft>
                          <a:spcPts val="0"/>
                        </a:spcAft>
                      </a:pPr>
                      <a:r>
                        <a:rPr lang="id-ID" sz="2800" b="1" kern="1400" dirty="0">
                          <a:solidFill>
                            <a:srgbClr val="000000"/>
                          </a:solidFill>
                          <a:latin typeface="Times New Roman"/>
                        </a:rPr>
                        <a:t>Psikis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0" indent="0" algn="ctr" rtl="0">
                        <a:spcBef>
                          <a:spcPts val="0"/>
                        </a:spcBef>
                        <a:spcAft>
                          <a:spcPts val="0"/>
                        </a:spcAft>
                      </a:pPr>
                      <a:r>
                        <a:rPr lang="id-ID" sz="2800" b="1" kern="1400" dirty="0">
                          <a:solidFill>
                            <a:srgbClr val="000000"/>
                          </a:solidFill>
                          <a:latin typeface="Times New Roman"/>
                        </a:rPr>
                        <a:t>Sosial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3064">
                <a:tc>
                  <a:txBody>
                    <a:bodyPr/>
                    <a:lstStyle/>
                    <a:p>
                      <a:pPr marL="138138" marR="0" indent="-138138" algn="just" rtl="0">
                        <a:spcBef>
                          <a:spcPts val="0"/>
                        </a:spcBef>
                        <a:spcAft>
                          <a:spcPts val="0"/>
                        </a:spcAft>
                        <a:tabLst>
                          <a:tab pos="0" algn="l"/>
                        </a:tabLst>
                      </a:pPr>
                      <a:r>
                        <a:rPr lang="id-ID" sz="2400" kern="1400" dirty="0">
                          <a:solidFill>
                            <a:srgbClr val="000000"/>
                          </a:solidFill>
                          <a:latin typeface="Times New Roman"/>
                        </a:rPr>
                        <a:t>1. Hepatitis B/C</a:t>
                      </a:r>
                    </a:p>
                    <a:p>
                      <a:pPr marL="138138" marR="0" indent="-138138" algn="l" rtl="0">
                        <a:spcBef>
                          <a:spcPts val="0"/>
                        </a:spcBef>
                        <a:spcAft>
                          <a:spcPts val="0"/>
                        </a:spcAft>
                        <a:tabLst>
                          <a:tab pos="0" algn="l"/>
                        </a:tabLst>
                      </a:pPr>
                      <a:r>
                        <a:rPr lang="id-ID" sz="2400" kern="1400" dirty="0">
                          <a:solidFill>
                            <a:srgbClr val="000000"/>
                          </a:solidFill>
                          <a:latin typeface="Times New Roman"/>
                        </a:rPr>
                        <a:t>2. Tetanus</a:t>
                      </a:r>
                    </a:p>
                    <a:p>
                      <a:pPr marL="138138" marR="0" indent="-138138" algn="l" rtl="0">
                        <a:spcBef>
                          <a:spcPts val="0"/>
                        </a:spcBef>
                        <a:spcAft>
                          <a:spcPts val="0"/>
                        </a:spcAft>
                        <a:tabLst>
                          <a:tab pos="0" algn="l"/>
                        </a:tabLst>
                      </a:pPr>
                      <a:r>
                        <a:rPr lang="id-ID" sz="2400" kern="1400" dirty="0">
                          <a:solidFill>
                            <a:srgbClr val="000000"/>
                          </a:solidFill>
                          <a:latin typeface="Times New Roman"/>
                        </a:rPr>
                        <a:t>3. HIV/AIDS</a:t>
                      </a:r>
                    </a:p>
                    <a:p>
                      <a:pPr marL="138138" marR="0" indent="-138138" algn="l" rtl="0">
                        <a:spcBef>
                          <a:spcPts val="0"/>
                        </a:spcBef>
                        <a:spcAft>
                          <a:spcPts val="0"/>
                        </a:spcAft>
                        <a:tabLst>
                          <a:tab pos="0" algn="l"/>
                        </a:tabLst>
                      </a:pPr>
                      <a:r>
                        <a:rPr lang="id-ID" sz="2400" kern="1400" dirty="0">
                          <a:solidFill>
                            <a:srgbClr val="000000"/>
                          </a:solidFill>
                          <a:latin typeface="Times New Roman"/>
                        </a:rPr>
                        <a:t>4. Gangguan paru, ginjal, jantung</a:t>
                      </a:r>
                    </a:p>
                    <a:p>
                      <a:pPr marL="138138" marR="0" indent="-138138" algn="l" rtl="0">
                        <a:spcBef>
                          <a:spcPts val="0"/>
                        </a:spcBef>
                        <a:spcAft>
                          <a:spcPts val="0"/>
                        </a:spcAft>
                        <a:tabLst>
                          <a:tab pos="0" algn="l"/>
                        </a:tabLst>
                      </a:pPr>
                      <a:r>
                        <a:rPr lang="id-ID" sz="2400" kern="1400" dirty="0">
                          <a:solidFill>
                            <a:srgbClr val="000000"/>
                          </a:solidFill>
                          <a:latin typeface="Times New Roman"/>
                        </a:rPr>
                        <a:t>5. Kerusakan hati/kanker hati, kanker kulit</a:t>
                      </a:r>
                    </a:p>
                    <a:p>
                      <a:pPr marL="138138" marR="0" indent="-138138" algn="l" rtl="0">
                        <a:spcBef>
                          <a:spcPts val="0"/>
                        </a:spcBef>
                        <a:spcAft>
                          <a:spcPts val="0"/>
                        </a:spcAft>
                        <a:tabLst>
                          <a:tab pos="0" algn="l"/>
                        </a:tabLst>
                      </a:pPr>
                      <a:r>
                        <a:rPr lang="id-ID" sz="2400" kern="1400" dirty="0" smtClean="0">
                          <a:solidFill>
                            <a:srgbClr val="000000"/>
                          </a:solidFill>
                          <a:latin typeface="Times New Roman"/>
                        </a:rPr>
                        <a:t>6.Kerusakan </a:t>
                      </a:r>
                      <a:r>
                        <a:rPr lang="id-ID" sz="2400" kern="1400" dirty="0">
                          <a:solidFill>
                            <a:srgbClr val="000000"/>
                          </a:solidFill>
                          <a:latin typeface="Times New Roman"/>
                        </a:rPr>
                        <a:t>otak permanen</a:t>
                      </a:r>
                    </a:p>
                    <a:p>
                      <a:pPr marL="138138" marR="0" indent="-138138" algn="l" rtl="0">
                        <a:spcBef>
                          <a:spcPts val="0"/>
                        </a:spcBef>
                        <a:spcAft>
                          <a:spcPts val="0"/>
                        </a:spcAft>
                        <a:tabLst>
                          <a:tab pos="0" algn="l"/>
                        </a:tabLst>
                      </a:pPr>
                      <a:r>
                        <a:rPr lang="id-ID" sz="2400" kern="1400" dirty="0">
                          <a:solidFill>
                            <a:srgbClr val="000000"/>
                          </a:solidFill>
                          <a:latin typeface="Times New Roman"/>
                        </a:rPr>
                        <a:t>7. </a:t>
                      </a:r>
                      <a:r>
                        <a:rPr lang="id-ID" sz="2400" i="1" kern="1400" dirty="0">
                          <a:solidFill>
                            <a:srgbClr val="000000"/>
                          </a:solidFill>
                          <a:latin typeface="Times New Roman"/>
                        </a:rPr>
                        <a:t>Schizophrenia</a:t>
                      </a:r>
                      <a:r>
                        <a:rPr lang="id-ID" sz="2400" kern="1400" dirty="0">
                          <a:solidFill>
                            <a:srgbClr val="000000"/>
                          </a:solidFill>
                          <a:latin typeface="Times New Roman"/>
                        </a:rPr>
                        <a:t>/Gila</a:t>
                      </a:r>
                    </a:p>
                    <a:p>
                      <a:pPr marL="138138" marR="0" indent="-138138" algn="l" rtl="0">
                        <a:spcBef>
                          <a:spcPts val="0"/>
                        </a:spcBef>
                        <a:spcAft>
                          <a:spcPts val="0"/>
                        </a:spcAft>
                        <a:tabLst>
                          <a:tab pos="0" algn="l"/>
                        </a:tabLst>
                      </a:pPr>
                      <a:r>
                        <a:rPr lang="id-ID" sz="2400" kern="1400" dirty="0">
                          <a:solidFill>
                            <a:srgbClr val="000000"/>
                          </a:solidFill>
                          <a:latin typeface="Times New Roman"/>
                        </a:rPr>
                        <a:t>8. Impoten</a:t>
                      </a:r>
                    </a:p>
                    <a:p>
                      <a:pPr marL="138138" marR="0" indent="-138138" algn="l" rtl="0">
                        <a:spcBef>
                          <a:spcPts val="0"/>
                        </a:spcBef>
                        <a:spcAft>
                          <a:spcPts val="0"/>
                        </a:spcAft>
                        <a:tabLst>
                          <a:tab pos="0" algn="l"/>
                        </a:tabLst>
                      </a:pPr>
                      <a:r>
                        <a:rPr lang="id-ID" sz="2400" kern="1400" dirty="0">
                          <a:solidFill>
                            <a:srgbClr val="000000"/>
                          </a:solidFill>
                          <a:latin typeface="Times New Roman"/>
                        </a:rPr>
                        <a:t>9. Over dosis</a:t>
                      </a:r>
                    </a:p>
                    <a:p>
                      <a:pPr marL="138138" marR="0" indent="-138138" algn="l" rtl="0">
                        <a:spcBef>
                          <a:spcPts val="0"/>
                        </a:spcBef>
                        <a:spcAft>
                          <a:spcPts val="0"/>
                        </a:spcAft>
                        <a:tabLst>
                          <a:tab pos="0" algn="l"/>
                        </a:tabLst>
                      </a:pPr>
                      <a:r>
                        <a:rPr lang="id-ID" sz="2400" kern="1400" dirty="0">
                          <a:solidFill>
                            <a:srgbClr val="000000"/>
                          </a:solidFill>
                          <a:latin typeface="Times New Roman"/>
                        </a:rPr>
                        <a:t>10. Kematian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0" indent="0" algn="l" rtl="0">
                        <a:spcBef>
                          <a:spcPts val="0"/>
                        </a:spcBef>
                        <a:spcAft>
                          <a:spcPts val="0"/>
                        </a:spcAft>
                      </a:pPr>
                      <a:r>
                        <a:rPr lang="id-ID" sz="2400" kern="1400" dirty="0">
                          <a:solidFill>
                            <a:srgbClr val="000000"/>
                          </a:solidFill>
                          <a:latin typeface="Times New Roman"/>
                        </a:rPr>
                        <a:t>1. Asosial</a:t>
                      </a:r>
                    </a:p>
                    <a:p>
                      <a:pPr marL="105245" marR="0" indent="-105245" algn="l" rtl="0">
                        <a:spcBef>
                          <a:spcPts val="0"/>
                        </a:spcBef>
                        <a:spcAft>
                          <a:spcPts val="0"/>
                        </a:spcAft>
                      </a:pPr>
                      <a:r>
                        <a:rPr lang="id-ID" sz="2400" kern="1400" dirty="0">
                          <a:solidFill>
                            <a:srgbClr val="000000"/>
                          </a:solidFill>
                          <a:latin typeface="Times New Roman"/>
                        </a:rPr>
                        <a:t>2.Paranoid, depresi, cemas, gelisah, halusinasi</a:t>
                      </a:r>
                    </a:p>
                    <a:p>
                      <a:pPr marL="138138" marR="0" indent="-138138" algn="l" rtl="0">
                        <a:spcBef>
                          <a:spcPts val="0"/>
                        </a:spcBef>
                        <a:spcAft>
                          <a:spcPts val="0"/>
                        </a:spcAft>
                      </a:pPr>
                      <a:r>
                        <a:rPr lang="id-ID" sz="2400" kern="1400" dirty="0">
                          <a:solidFill>
                            <a:srgbClr val="000000"/>
                          </a:solidFill>
                          <a:latin typeface="Times New Roman"/>
                        </a:rPr>
                        <a:t>3. Tidak disiplin, kurang atau tidak bertanggung jawab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5245" marR="0" indent="-105245" algn="l" rtl="0">
                        <a:spcBef>
                          <a:spcPts val="0"/>
                        </a:spcBef>
                        <a:spcAft>
                          <a:spcPts val="0"/>
                        </a:spcAft>
                        <a:tabLst>
                          <a:tab pos="-3849624" algn="l"/>
                          <a:tab pos="138074" algn="l"/>
                        </a:tabLst>
                      </a:pPr>
                      <a:r>
                        <a:rPr lang="id-ID" sz="2400" kern="1400" dirty="0">
                          <a:solidFill>
                            <a:srgbClr val="000000"/>
                          </a:solidFill>
                          <a:latin typeface="Times New Roman"/>
                        </a:rPr>
                        <a:t>1. Meningkatnya gangguan keamanan dan kriminalitas</a:t>
                      </a:r>
                    </a:p>
                    <a:p>
                      <a:pPr marL="105245" marR="0" indent="-105245" algn="l" rtl="0">
                        <a:spcBef>
                          <a:spcPts val="0"/>
                        </a:spcBef>
                        <a:spcAft>
                          <a:spcPts val="0"/>
                        </a:spcAft>
                        <a:tabLst>
                          <a:tab pos="-3849624" algn="l"/>
                          <a:tab pos="0" algn="l"/>
                        </a:tabLst>
                      </a:pPr>
                      <a:r>
                        <a:rPr lang="id-ID" sz="2400" kern="1400" dirty="0">
                          <a:solidFill>
                            <a:srgbClr val="000000"/>
                          </a:solidFill>
                          <a:latin typeface="Times New Roman"/>
                        </a:rPr>
                        <a:t>2. Meningkatnya seks bebas, protitusi, dan perkosaan</a:t>
                      </a:r>
                    </a:p>
                    <a:p>
                      <a:pPr marL="105245" marR="0" indent="-105245" algn="l" rtl="0">
                        <a:spcBef>
                          <a:spcPts val="0"/>
                        </a:spcBef>
                        <a:spcAft>
                          <a:spcPts val="0"/>
                        </a:spcAft>
                        <a:tabLst>
                          <a:tab pos="-3849624" algn="l"/>
                        </a:tabLst>
                      </a:pPr>
                      <a:r>
                        <a:rPr lang="id-ID" sz="2400" kern="1400" dirty="0">
                          <a:solidFill>
                            <a:srgbClr val="000000"/>
                          </a:solidFill>
                          <a:latin typeface="Times New Roman"/>
                        </a:rPr>
                        <a:t>3. Meningkatnya kecelakaan lalu lintas</a:t>
                      </a:r>
                    </a:p>
                    <a:p>
                      <a:pPr marL="105245" marR="0" indent="-105245" algn="l" rtl="0">
                        <a:spcBef>
                          <a:spcPts val="0"/>
                        </a:spcBef>
                        <a:spcAft>
                          <a:spcPts val="0"/>
                        </a:spcAft>
                        <a:tabLst>
                          <a:tab pos="-3849624" algn="l"/>
                        </a:tabLst>
                      </a:pPr>
                      <a:r>
                        <a:rPr lang="id-ID" sz="2400" kern="1400" dirty="0">
                          <a:solidFill>
                            <a:srgbClr val="000000"/>
                          </a:solidFill>
                          <a:latin typeface="Times New Roman"/>
                        </a:rPr>
                        <a:t>4. Meningkatnya peredaran gelap narkoba</a:t>
                      </a:r>
                    </a:p>
                    <a:p>
                      <a:pPr marL="201295" marR="0" indent="-201295" algn="l" rtl="0">
                        <a:spcBef>
                          <a:spcPts val="0"/>
                        </a:spcBef>
                        <a:spcAft>
                          <a:spcPts val="0"/>
                        </a:spcAft>
                        <a:tabLst>
                          <a:tab pos="-3849624" algn="l"/>
                        </a:tabLst>
                      </a:pPr>
                      <a:r>
                        <a:rPr lang="id-ID" sz="2400" kern="1400" dirty="0">
                          <a:solidFill>
                            <a:srgbClr val="000000"/>
                          </a:solidFill>
                          <a:latin typeface="Times New Roman"/>
                        </a:rPr>
                        <a:t>5. Putus sekolah</a:t>
                      </a:r>
                    </a:p>
                    <a:p>
                      <a:pPr marL="201295" marR="0" indent="-201295" algn="l" rtl="0">
                        <a:spcBef>
                          <a:spcPts val="0"/>
                        </a:spcBef>
                        <a:spcAft>
                          <a:spcPts val="0"/>
                        </a:spcAft>
                        <a:tabLst>
                          <a:tab pos="-3849624" algn="l"/>
                        </a:tabLst>
                      </a:pPr>
                      <a:r>
                        <a:rPr lang="id-ID" sz="2400" kern="1400" dirty="0">
                          <a:solidFill>
                            <a:srgbClr val="000000"/>
                          </a:solidFill>
                          <a:latin typeface="Times New Roman"/>
                        </a:rPr>
                        <a:t>6.  PHK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BNN News Mencegah Penyalahgunaan Narkoba Sejak Dini.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30591"/>
            <a:ext cx="9144000" cy="6264696"/>
          </a:xfrm>
        </p:spPr>
      </p:pic>
    </p:spTree>
    <p:extLst>
      <p:ext uri="{BB962C8B-B14F-4D97-AF65-F5344CB8AC3E}">
        <p14:creationId xmlns:p14="http://schemas.microsoft.com/office/powerpoint/2010/main" val="12509005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r>
              <a:rPr lang="id-ID" sz="7200" dirty="0" smtClean="0"/>
              <a:t>CIRI-CIRI PENYALAGUNAAN NARKOBA</a:t>
            </a:r>
            <a:endParaRPr lang="id-ID" sz="7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1000132"/>
          </a:xfrm>
        </p:spPr>
        <p:txBody>
          <a:bodyPr/>
          <a:lstStyle/>
          <a:p>
            <a:r>
              <a:rPr lang="id-ID" dirty="0" smtClean="0"/>
              <a:t>Perubahan Fisik dan Lingkungan</a:t>
            </a:r>
            <a:endParaRPr lang="id-ID" dirty="0"/>
          </a:p>
        </p:txBody>
      </p:sp>
      <p:sp>
        <p:nvSpPr>
          <p:cNvPr id="3" name="Content Placeholder 2"/>
          <p:cNvSpPr>
            <a:spLocks noGrp="1"/>
          </p:cNvSpPr>
          <p:nvPr>
            <p:ph idx="1"/>
          </p:nvPr>
        </p:nvSpPr>
        <p:spPr>
          <a:xfrm>
            <a:off x="457200" y="1285860"/>
            <a:ext cx="8229600" cy="5286412"/>
          </a:xfrm>
        </p:spPr>
        <p:txBody>
          <a:bodyPr>
            <a:normAutofit fontScale="92500"/>
          </a:bodyPr>
          <a:lstStyle/>
          <a:p>
            <a:r>
              <a:rPr lang="en-US" dirty="0" err="1" smtClean="0"/>
              <a:t>Jalan</a:t>
            </a:r>
            <a:r>
              <a:rPr lang="en-US" dirty="0" smtClean="0"/>
              <a:t> </a:t>
            </a:r>
            <a:r>
              <a:rPr lang="en-US" dirty="0" err="1" smtClean="0"/>
              <a:t>sempoyongan</a:t>
            </a:r>
            <a:r>
              <a:rPr lang="en-US" dirty="0" smtClean="0"/>
              <a:t>, </a:t>
            </a:r>
            <a:r>
              <a:rPr lang="en-US" dirty="0" err="1" smtClean="0"/>
              <a:t>bicara</a:t>
            </a:r>
            <a:r>
              <a:rPr lang="en-US" dirty="0" smtClean="0"/>
              <a:t> </a:t>
            </a:r>
            <a:r>
              <a:rPr lang="en-US" dirty="0" err="1" smtClean="0"/>
              <a:t>kacau</a:t>
            </a:r>
            <a:r>
              <a:rPr lang="en-US" dirty="0" smtClean="0"/>
              <a:t>, </a:t>
            </a:r>
            <a:r>
              <a:rPr lang="en-US" dirty="0" err="1" smtClean="0"/>
              <a:t>tampak</a:t>
            </a:r>
            <a:r>
              <a:rPr lang="en-US" dirty="0" smtClean="0"/>
              <a:t> </a:t>
            </a:r>
            <a:r>
              <a:rPr lang="en-US" dirty="0" err="1" smtClean="0"/>
              <a:t>terkantuk—kantuk</a:t>
            </a:r>
            <a:endParaRPr lang="en-US" dirty="0" smtClean="0"/>
          </a:p>
          <a:p>
            <a:r>
              <a:rPr lang="en-US" dirty="0" err="1" smtClean="0"/>
              <a:t>Kamar</a:t>
            </a:r>
            <a:r>
              <a:rPr lang="en-US" dirty="0" smtClean="0"/>
              <a:t> </a:t>
            </a:r>
            <a:r>
              <a:rPr lang="en-US" dirty="0" err="1" smtClean="0"/>
              <a:t>tidak</a:t>
            </a:r>
            <a:r>
              <a:rPr lang="en-US" dirty="0" smtClean="0"/>
              <a:t> </a:t>
            </a:r>
            <a:r>
              <a:rPr lang="en-US" dirty="0" err="1" smtClean="0"/>
              <a:t>mau</a:t>
            </a:r>
            <a:r>
              <a:rPr lang="en-US" dirty="0" smtClean="0"/>
              <a:t> </a:t>
            </a:r>
            <a:r>
              <a:rPr lang="en-US" dirty="0" err="1" smtClean="0"/>
              <a:t>diperiksa</a:t>
            </a:r>
            <a:r>
              <a:rPr lang="en-US" dirty="0" smtClean="0"/>
              <a:t> </a:t>
            </a:r>
            <a:r>
              <a:rPr lang="en-US" dirty="0" err="1" smtClean="0"/>
              <a:t>atau</a:t>
            </a:r>
            <a:r>
              <a:rPr lang="en-US" dirty="0" smtClean="0"/>
              <a:t> </a:t>
            </a:r>
            <a:r>
              <a:rPr lang="en-US" dirty="0" err="1" smtClean="0"/>
              <a:t>selalu</a:t>
            </a:r>
            <a:r>
              <a:rPr lang="en-US" dirty="0" smtClean="0"/>
              <a:t> </a:t>
            </a:r>
            <a:r>
              <a:rPr lang="en-US" dirty="0" err="1" smtClean="0"/>
              <a:t>dikunci</a:t>
            </a:r>
            <a:endParaRPr lang="en-US" dirty="0" smtClean="0"/>
          </a:p>
          <a:p>
            <a:r>
              <a:rPr lang="en-US" dirty="0" err="1" smtClean="0"/>
              <a:t>Sering</a:t>
            </a:r>
            <a:r>
              <a:rPr lang="en-US" dirty="0" smtClean="0"/>
              <a:t> </a:t>
            </a:r>
            <a:r>
              <a:rPr lang="en-US" dirty="0" err="1" smtClean="0"/>
              <a:t>didatengi</a:t>
            </a:r>
            <a:r>
              <a:rPr lang="en-US" dirty="0" smtClean="0"/>
              <a:t> </a:t>
            </a:r>
            <a:r>
              <a:rPr lang="en-US" dirty="0" err="1" smtClean="0"/>
              <a:t>atau</a:t>
            </a:r>
            <a:r>
              <a:rPr lang="en-US" dirty="0" smtClean="0"/>
              <a:t> </a:t>
            </a:r>
            <a:r>
              <a:rPr lang="en-US" dirty="0" err="1" smtClean="0"/>
              <a:t>menerima</a:t>
            </a:r>
            <a:r>
              <a:rPr lang="en-US" dirty="0" smtClean="0"/>
              <a:t> </a:t>
            </a:r>
            <a:r>
              <a:rPr lang="en-US" dirty="0" err="1" smtClean="0"/>
              <a:t>telepon</a:t>
            </a:r>
            <a:r>
              <a:rPr lang="en-US" dirty="0" smtClean="0"/>
              <a:t> </a:t>
            </a:r>
            <a:r>
              <a:rPr lang="en-US" dirty="0" err="1" smtClean="0"/>
              <a:t>dari</a:t>
            </a:r>
            <a:r>
              <a:rPr lang="en-US" dirty="0" smtClean="0"/>
              <a:t> </a:t>
            </a:r>
            <a:r>
              <a:rPr lang="en-US" dirty="0" err="1" smtClean="0"/>
              <a:t>orang-orang</a:t>
            </a:r>
            <a:r>
              <a:rPr lang="en-US" dirty="0" smtClean="0"/>
              <a:t> yang </a:t>
            </a:r>
            <a:r>
              <a:rPr lang="en-US" dirty="0" err="1" smtClean="0"/>
              <a:t>tidak</a:t>
            </a:r>
            <a:r>
              <a:rPr lang="en-US" dirty="0" smtClean="0"/>
              <a:t> </a:t>
            </a:r>
            <a:r>
              <a:rPr lang="en-US" dirty="0" err="1" smtClean="0"/>
              <a:t>dikenal</a:t>
            </a:r>
            <a:endParaRPr lang="en-US" dirty="0" smtClean="0"/>
          </a:p>
          <a:p>
            <a:r>
              <a:rPr lang="en-US" dirty="0" err="1" smtClean="0"/>
              <a:t>Ditemukan</a:t>
            </a:r>
            <a:r>
              <a:rPr lang="en-US" dirty="0" smtClean="0"/>
              <a:t> </a:t>
            </a:r>
            <a:r>
              <a:rPr lang="en-US" dirty="0" err="1" smtClean="0"/>
              <a:t>obat-obatan</a:t>
            </a:r>
            <a:r>
              <a:rPr lang="en-US" dirty="0" smtClean="0"/>
              <a:t>, </a:t>
            </a:r>
            <a:r>
              <a:rPr lang="en-US" dirty="0" err="1" smtClean="0"/>
              <a:t>kertas</a:t>
            </a:r>
            <a:r>
              <a:rPr lang="en-US" dirty="0" smtClean="0"/>
              <a:t> </a:t>
            </a:r>
            <a:r>
              <a:rPr lang="en-US" dirty="0" err="1" smtClean="0"/>
              <a:t>timah</a:t>
            </a:r>
            <a:r>
              <a:rPr lang="en-US" dirty="0" smtClean="0"/>
              <a:t>, </a:t>
            </a:r>
            <a:r>
              <a:rPr lang="en-US" dirty="0" err="1" smtClean="0"/>
              <a:t>jarum</a:t>
            </a:r>
            <a:r>
              <a:rPr lang="en-US" dirty="0" smtClean="0"/>
              <a:t> </a:t>
            </a:r>
            <a:r>
              <a:rPr lang="en-US" dirty="0" err="1" smtClean="0"/>
              <a:t>suntik</a:t>
            </a:r>
            <a:r>
              <a:rPr lang="en-US" dirty="0" smtClean="0"/>
              <a:t>, </a:t>
            </a:r>
            <a:r>
              <a:rPr lang="en-US" dirty="0" err="1" smtClean="0"/>
              <a:t>dan</a:t>
            </a:r>
            <a:r>
              <a:rPr lang="en-US" dirty="0" smtClean="0"/>
              <a:t> </a:t>
            </a:r>
            <a:r>
              <a:rPr lang="en-US" dirty="0" err="1" smtClean="0"/>
              <a:t>atau</a:t>
            </a:r>
            <a:r>
              <a:rPr lang="en-US" dirty="0" smtClean="0"/>
              <a:t> </a:t>
            </a:r>
            <a:r>
              <a:rPr lang="en-US" dirty="0" err="1" smtClean="0"/>
              <a:t>korek</a:t>
            </a:r>
            <a:r>
              <a:rPr lang="en-US" dirty="0" smtClean="0"/>
              <a:t> </a:t>
            </a:r>
            <a:r>
              <a:rPr lang="en-US" dirty="0" err="1" smtClean="0"/>
              <a:t>api</a:t>
            </a:r>
            <a:r>
              <a:rPr lang="en-US" dirty="0" smtClean="0"/>
              <a:t> </a:t>
            </a:r>
            <a:r>
              <a:rPr lang="en-US" dirty="0" err="1" smtClean="0"/>
              <a:t>di</a:t>
            </a:r>
            <a:r>
              <a:rPr lang="en-US" dirty="0" smtClean="0"/>
              <a:t> </a:t>
            </a:r>
            <a:r>
              <a:rPr lang="en-US" dirty="0" err="1" smtClean="0"/>
              <a:t>dalam</a:t>
            </a:r>
            <a:r>
              <a:rPr lang="en-US" dirty="0" smtClean="0"/>
              <a:t> </a:t>
            </a:r>
            <a:r>
              <a:rPr lang="en-US" dirty="0" err="1" smtClean="0"/>
              <a:t>kamar</a:t>
            </a:r>
            <a:r>
              <a:rPr lang="en-US" dirty="0" smtClean="0"/>
              <a:t>/ </a:t>
            </a:r>
            <a:r>
              <a:rPr lang="en-US" dirty="0" err="1" smtClean="0"/>
              <a:t>di</a:t>
            </a:r>
            <a:r>
              <a:rPr lang="en-US" dirty="0" smtClean="0"/>
              <a:t> </a:t>
            </a:r>
            <a:r>
              <a:rPr lang="en-US" dirty="0" err="1" smtClean="0"/>
              <a:t>tas</a:t>
            </a:r>
            <a:endParaRPr lang="en-US" dirty="0" smtClean="0"/>
          </a:p>
          <a:p>
            <a:r>
              <a:rPr lang="en-US" dirty="0" err="1" smtClean="0"/>
              <a:t>Terdapat</a:t>
            </a:r>
            <a:r>
              <a:rPr lang="en-US" dirty="0" smtClean="0"/>
              <a:t> </a:t>
            </a:r>
            <a:r>
              <a:rPr lang="en-US" dirty="0" err="1" smtClean="0"/>
              <a:t>tanda-tanda</a:t>
            </a:r>
            <a:r>
              <a:rPr lang="en-US" dirty="0" smtClean="0"/>
              <a:t> </a:t>
            </a:r>
            <a:r>
              <a:rPr lang="en-US" dirty="0" err="1" smtClean="0"/>
              <a:t>bekas</a:t>
            </a:r>
            <a:r>
              <a:rPr lang="en-US" dirty="0" smtClean="0"/>
              <a:t> </a:t>
            </a:r>
            <a:r>
              <a:rPr lang="en-US" dirty="0" err="1" smtClean="0"/>
              <a:t>bekas</a:t>
            </a:r>
            <a:r>
              <a:rPr lang="en-US" dirty="0" smtClean="0"/>
              <a:t> </a:t>
            </a:r>
            <a:r>
              <a:rPr lang="en-US" dirty="0" err="1" smtClean="0"/>
              <a:t>suntikan</a:t>
            </a:r>
            <a:r>
              <a:rPr lang="en-US" dirty="0" smtClean="0"/>
              <a:t> </a:t>
            </a:r>
            <a:r>
              <a:rPr lang="en-US" dirty="0" err="1" smtClean="0"/>
              <a:t>atau</a:t>
            </a:r>
            <a:r>
              <a:rPr lang="en-US" dirty="0" smtClean="0"/>
              <a:t> </a:t>
            </a:r>
            <a:r>
              <a:rPr lang="en-US" dirty="0" err="1" smtClean="0"/>
              <a:t>sayatan</a:t>
            </a:r>
            <a:endParaRPr lang="en-US" dirty="0" smtClean="0"/>
          </a:p>
          <a:p>
            <a:r>
              <a:rPr lang="en-US" dirty="0" err="1" smtClean="0"/>
              <a:t>Sering</a:t>
            </a:r>
            <a:r>
              <a:rPr lang="en-US" dirty="0" smtClean="0"/>
              <a:t> </a:t>
            </a:r>
            <a:r>
              <a:rPr lang="en-US" dirty="0" err="1" smtClean="0"/>
              <a:t>kehilangan</a:t>
            </a:r>
            <a:r>
              <a:rPr lang="en-US" dirty="0" smtClean="0"/>
              <a:t> </a:t>
            </a:r>
            <a:r>
              <a:rPr lang="en-US" dirty="0" err="1" smtClean="0"/>
              <a:t>uang</a:t>
            </a:r>
            <a:r>
              <a:rPr lang="en-US" dirty="0" smtClean="0"/>
              <a:t>/</a:t>
            </a:r>
            <a:r>
              <a:rPr lang="en-US" dirty="0" err="1" smtClean="0"/>
              <a:t>barang</a:t>
            </a:r>
            <a:r>
              <a:rPr lang="en-US" dirty="0" smtClean="0"/>
              <a:t> </a:t>
            </a:r>
            <a:r>
              <a:rPr lang="en-US" dirty="0" err="1" smtClean="0"/>
              <a:t>di</a:t>
            </a:r>
            <a:r>
              <a:rPr lang="en-US" dirty="0" smtClean="0"/>
              <a:t> </a:t>
            </a:r>
            <a:r>
              <a:rPr lang="en-US" dirty="0" err="1" smtClean="0"/>
              <a:t>rumah</a:t>
            </a:r>
            <a:endParaRPr lang="en-US" dirty="0" smtClean="0"/>
          </a:p>
          <a:p>
            <a:pPr>
              <a:buNone/>
            </a:pPr>
            <a:endParaRPr 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406" y="142852"/>
            <a:ext cx="8229600" cy="868346"/>
          </a:xfrm>
        </p:spPr>
        <p:txBody>
          <a:bodyPr/>
          <a:lstStyle/>
          <a:p>
            <a:pPr algn="l"/>
            <a:r>
              <a:rPr lang="id-ID" b="1" dirty="0" smtClean="0"/>
              <a:t>Perubahan Psikologis</a:t>
            </a:r>
            <a:endParaRPr lang="id-ID" b="1" dirty="0"/>
          </a:p>
        </p:txBody>
      </p:sp>
      <p:sp>
        <p:nvSpPr>
          <p:cNvPr id="3" name="Content Placeholder 2"/>
          <p:cNvSpPr>
            <a:spLocks noGrp="1"/>
          </p:cNvSpPr>
          <p:nvPr>
            <p:ph idx="1"/>
          </p:nvPr>
        </p:nvSpPr>
        <p:spPr>
          <a:xfrm>
            <a:off x="-32" y="1357298"/>
            <a:ext cx="6929486" cy="5500702"/>
          </a:xfrm>
        </p:spPr>
        <p:txBody>
          <a:bodyPr>
            <a:normAutofit lnSpcReduction="10000"/>
          </a:bodyPr>
          <a:lstStyle/>
          <a:p>
            <a:r>
              <a:rPr lang="en-US" dirty="0" err="1" smtClean="0"/>
              <a:t>Menghindari</a:t>
            </a:r>
            <a:r>
              <a:rPr lang="en-US" dirty="0" smtClean="0"/>
              <a:t> </a:t>
            </a:r>
            <a:r>
              <a:rPr lang="en-US" dirty="0" err="1" smtClean="0"/>
              <a:t>kontak</a:t>
            </a:r>
            <a:r>
              <a:rPr lang="en-US" dirty="0" smtClean="0"/>
              <a:t> </a:t>
            </a:r>
            <a:r>
              <a:rPr lang="en-US" dirty="0" err="1" smtClean="0"/>
              <a:t>mata</a:t>
            </a:r>
            <a:r>
              <a:rPr lang="en-US" dirty="0" smtClean="0"/>
              <a:t> </a:t>
            </a:r>
            <a:r>
              <a:rPr lang="en-US" dirty="0" err="1" smtClean="0"/>
              <a:t>langsung</a:t>
            </a:r>
            <a:endParaRPr lang="en-US" dirty="0" smtClean="0"/>
          </a:p>
          <a:p>
            <a:r>
              <a:rPr lang="en-US" dirty="0" err="1" smtClean="0"/>
              <a:t>Berbohong</a:t>
            </a:r>
            <a:r>
              <a:rPr lang="en-US" dirty="0" smtClean="0"/>
              <a:t> </a:t>
            </a:r>
            <a:r>
              <a:rPr lang="en-US" dirty="0" err="1" smtClean="0"/>
              <a:t>atau</a:t>
            </a:r>
            <a:r>
              <a:rPr lang="en-US" dirty="0" smtClean="0"/>
              <a:t> </a:t>
            </a:r>
            <a:r>
              <a:rPr lang="en-US" dirty="0" err="1" smtClean="0"/>
              <a:t>manipulasi</a:t>
            </a:r>
            <a:r>
              <a:rPr lang="en-US" dirty="0" smtClean="0"/>
              <a:t> </a:t>
            </a:r>
            <a:r>
              <a:rPr lang="en-US" dirty="0" err="1" smtClean="0"/>
              <a:t>keadaan</a:t>
            </a:r>
            <a:endParaRPr lang="en-US" dirty="0" smtClean="0"/>
          </a:p>
          <a:p>
            <a:r>
              <a:rPr lang="en-US" dirty="0" err="1" smtClean="0"/>
              <a:t>Kurang</a:t>
            </a:r>
            <a:r>
              <a:rPr lang="en-US" dirty="0" smtClean="0"/>
              <a:t> </a:t>
            </a:r>
            <a:r>
              <a:rPr lang="en-US" dirty="0" err="1" smtClean="0"/>
              <a:t>disiplin</a:t>
            </a:r>
            <a:r>
              <a:rPr lang="en-US" dirty="0" smtClean="0"/>
              <a:t>, </a:t>
            </a:r>
            <a:r>
              <a:rPr lang="en-US" dirty="0" err="1" smtClean="0"/>
              <a:t>suka</a:t>
            </a:r>
            <a:r>
              <a:rPr lang="en-US" dirty="0" smtClean="0"/>
              <a:t> </a:t>
            </a:r>
            <a:r>
              <a:rPr lang="en-US" dirty="0" err="1" smtClean="0"/>
              <a:t>membolos</a:t>
            </a:r>
            <a:endParaRPr lang="en-US" dirty="0" smtClean="0"/>
          </a:p>
          <a:p>
            <a:r>
              <a:rPr lang="en-US" dirty="0" err="1" smtClean="0"/>
              <a:t>Bengong</a:t>
            </a:r>
            <a:r>
              <a:rPr lang="en-US" dirty="0" smtClean="0"/>
              <a:t> </a:t>
            </a:r>
            <a:r>
              <a:rPr lang="en-US" dirty="0" err="1" smtClean="0"/>
              <a:t>dan</a:t>
            </a:r>
            <a:r>
              <a:rPr lang="en-US" dirty="0" smtClean="0"/>
              <a:t> </a:t>
            </a:r>
            <a:r>
              <a:rPr lang="en-US" dirty="0" err="1" smtClean="0"/>
              <a:t>linglung</a:t>
            </a:r>
            <a:endParaRPr lang="en-US" dirty="0" smtClean="0"/>
          </a:p>
          <a:p>
            <a:r>
              <a:rPr lang="en-US" dirty="0" err="1" smtClean="0"/>
              <a:t>Mengabaikan</a:t>
            </a:r>
            <a:r>
              <a:rPr lang="en-US" dirty="0" smtClean="0"/>
              <a:t> </a:t>
            </a:r>
            <a:r>
              <a:rPr lang="en-US" dirty="0" err="1" smtClean="0"/>
              <a:t>kegiatan</a:t>
            </a:r>
            <a:r>
              <a:rPr lang="en-US" dirty="0" smtClean="0"/>
              <a:t> </a:t>
            </a:r>
            <a:r>
              <a:rPr lang="en-US" dirty="0" err="1" smtClean="0"/>
              <a:t>ibadah</a:t>
            </a:r>
            <a:endParaRPr lang="en-US" dirty="0" smtClean="0"/>
          </a:p>
          <a:p>
            <a:r>
              <a:rPr lang="en-US" dirty="0" err="1" smtClean="0"/>
              <a:t>Menarik</a:t>
            </a:r>
            <a:r>
              <a:rPr lang="en-US" dirty="0" smtClean="0"/>
              <a:t> </a:t>
            </a:r>
            <a:r>
              <a:rPr lang="en-US" dirty="0" err="1" smtClean="0"/>
              <a:t>diri</a:t>
            </a:r>
            <a:r>
              <a:rPr lang="en-US" dirty="0" smtClean="0"/>
              <a:t> </a:t>
            </a:r>
            <a:r>
              <a:rPr lang="en-US" dirty="0" err="1" smtClean="0"/>
              <a:t>dari</a:t>
            </a:r>
            <a:r>
              <a:rPr lang="en-US" dirty="0" smtClean="0"/>
              <a:t> </a:t>
            </a:r>
            <a:r>
              <a:rPr lang="en-US" dirty="0" err="1" smtClean="0"/>
              <a:t>aktivitas</a:t>
            </a:r>
            <a:r>
              <a:rPr lang="en-US" dirty="0" smtClean="0"/>
              <a:t> </a:t>
            </a:r>
            <a:r>
              <a:rPr lang="en-US" dirty="0" err="1" smtClean="0"/>
              <a:t>bersama</a:t>
            </a:r>
            <a:r>
              <a:rPr lang="en-US" dirty="0" smtClean="0"/>
              <a:t> </a:t>
            </a:r>
            <a:r>
              <a:rPr lang="en-US" dirty="0" err="1" smtClean="0"/>
              <a:t>keluarga</a:t>
            </a:r>
            <a:endParaRPr lang="en-US" dirty="0" smtClean="0"/>
          </a:p>
          <a:p>
            <a:r>
              <a:rPr lang="en-US" dirty="0" err="1" smtClean="0"/>
              <a:t>Sering</a:t>
            </a:r>
            <a:r>
              <a:rPr lang="en-US" dirty="0" smtClean="0"/>
              <a:t> </a:t>
            </a:r>
            <a:r>
              <a:rPr lang="en-US" dirty="0" err="1" smtClean="0"/>
              <a:t>menyendiri</a:t>
            </a:r>
            <a:r>
              <a:rPr lang="en-US" dirty="0" smtClean="0"/>
              <a:t> </a:t>
            </a:r>
            <a:r>
              <a:rPr lang="en-US" dirty="0" err="1" smtClean="0"/>
              <a:t>atau</a:t>
            </a:r>
            <a:r>
              <a:rPr lang="en-US" dirty="0" smtClean="0"/>
              <a:t> </a:t>
            </a:r>
            <a:r>
              <a:rPr lang="en-US" dirty="0" err="1" smtClean="0"/>
              <a:t>bersembunyi</a:t>
            </a:r>
            <a:r>
              <a:rPr lang="en-US" dirty="0" smtClean="0"/>
              <a:t> </a:t>
            </a:r>
            <a:r>
              <a:rPr lang="en-US" dirty="0" err="1" smtClean="0"/>
              <a:t>di</a:t>
            </a:r>
            <a:r>
              <a:rPr lang="en-US" dirty="0" smtClean="0"/>
              <a:t> </a:t>
            </a:r>
            <a:r>
              <a:rPr lang="en-US" dirty="0" err="1" smtClean="0"/>
              <a:t>kamar</a:t>
            </a:r>
            <a:r>
              <a:rPr lang="en-US" dirty="0" smtClean="0"/>
              <a:t> </a:t>
            </a:r>
            <a:r>
              <a:rPr lang="en-US" dirty="0" err="1" smtClean="0"/>
              <a:t>mandi</a:t>
            </a:r>
            <a:r>
              <a:rPr lang="en-US" dirty="0" smtClean="0"/>
              <a:t>, </a:t>
            </a:r>
            <a:r>
              <a:rPr lang="en-US" dirty="0" err="1" smtClean="0"/>
              <a:t>di</a:t>
            </a:r>
            <a:r>
              <a:rPr lang="en-US" dirty="0" smtClean="0"/>
              <a:t> </a:t>
            </a:r>
            <a:r>
              <a:rPr lang="en-US" dirty="0" err="1" smtClean="0"/>
              <a:t>gudang</a:t>
            </a:r>
            <a:r>
              <a:rPr lang="en-US" dirty="0" smtClean="0"/>
              <a:t>, </a:t>
            </a:r>
            <a:r>
              <a:rPr lang="en-US" dirty="0" err="1" smtClean="0"/>
              <a:t>atau</a:t>
            </a:r>
            <a:r>
              <a:rPr lang="en-US" dirty="0" smtClean="0"/>
              <a:t> </a:t>
            </a:r>
            <a:r>
              <a:rPr lang="en-US" dirty="0" err="1" smtClean="0"/>
              <a:t>di</a:t>
            </a:r>
            <a:r>
              <a:rPr lang="en-US" dirty="0" smtClean="0"/>
              <a:t> </a:t>
            </a:r>
            <a:r>
              <a:rPr lang="en-US" dirty="0" err="1" smtClean="0"/>
              <a:t>tempat-tempat</a:t>
            </a:r>
            <a:r>
              <a:rPr lang="en-US" dirty="0" smtClean="0"/>
              <a:t> </a:t>
            </a:r>
            <a:r>
              <a:rPr lang="en-US" dirty="0" err="1" smtClean="0"/>
              <a:t>tertutup</a:t>
            </a:r>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20000" r="-1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857256"/>
          </a:xfrm>
        </p:spPr>
        <p:txBody>
          <a:bodyPr>
            <a:normAutofit fontScale="90000"/>
          </a:bodyPr>
          <a:lstStyle/>
          <a:p>
            <a:r>
              <a:rPr lang="id-ID" dirty="0" smtClean="0"/>
              <a:t>Cara Pencegahan Narkoba Sejak Dini</a:t>
            </a:r>
            <a:endParaRPr lang="id-ID" dirty="0"/>
          </a:p>
        </p:txBody>
      </p:sp>
      <p:sp>
        <p:nvSpPr>
          <p:cNvPr id="3" name="Content Placeholder 2"/>
          <p:cNvSpPr>
            <a:spLocks noGrp="1"/>
          </p:cNvSpPr>
          <p:nvPr>
            <p:ph idx="1"/>
          </p:nvPr>
        </p:nvSpPr>
        <p:spPr>
          <a:xfrm>
            <a:off x="-42834" y="1000108"/>
            <a:ext cx="8686800" cy="5500726"/>
          </a:xfrm>
        </p:spPr>
        <p:txBody>
          <a:bodyPr>
            <a:normAutofit/>
          </a:bodyPr>
          <a:lstStyle/>
          <a:p>
            <a:r>
              <a:rPr lang="id-ID" b="1" dirty="0" smtClean="0"/>
              <a:t>Peran Orang tua dalam Mencegah Narkoba Sejak Dini</a:t>
            </a:r>
          </a:p>
          <a:p>
            <a:pPr lvl="1"/>
            <a:r>
              <a:rPr lang="id-ID" b="1" dirty="0" smtClean="0"/>
              <a:t>Mempelajari masalah Narkoba</a:t>
            </a:r>
          </a:p>
          <a:p>
            <a:pPr lvl="1"/>
            <a:r>
              <a:rPr lang="id-ID" b="1" dirty="0" smtClean="0"/>
              <a:t>Mengajarkan Anak tentang Masalah Narkoba</a:t>
            </a:r>
          </a:p>
          <a:p>
            <a:pPr lvl="1"/>
            <a:r>
              <a:rPr lang="id-ID" b="1" dirty="0" smtClean="0"/>
              <a:t>Melarang Pemakaian Narkoba (harus spesifik, konsisten dan masuk akal)</a:t>
            </a:r>
          </a:p>
          <a:p>
            <a:pPr lvl="1"/>
            <a:r>
              <a:rPr lang="sv-SE" b="1" dirty="0" smtClean="0"/>
              <a:t>Cegah Pengaruh Negatif Berita Kriminal</a:t>
            </a:r>
            <a:endParaRPr lang="id-ID" b="1" dirty="0" smtClean="0"/>
          </a:p>
          <a:p>
            <a:pPr lvl="1"/>
            <a:r>
              <a:rPr lang="id-ID" b="1" dirty="0" smtClean="0"/>
              <a:t>Mewaspadai Sikap dan Perilaku Sendiri</a:t>
            </a:r>
          </a:p>
          <a:p>
            <a:pPr lvl="1"/>
            <a:r>
              <a:rPr lang="id-ID" b="1" dirty="0" smtClean="0"/>
              <a:t>Pola Hidup Sehat dalam Keluarga</a:t>
            </a:r>
            <a:endParaRPr lang="id-ID" dirty="0" smtClean="0"/>
          </a:p>
          <a:p>
            <a:pPr>
              <a:buNone/>
            </a:pPr>
            <a:endParaRPr lang="id-ID"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8860" y="2000240"/>
            <a:ext cx="6715140" cy="2571768"/>
          </a:xfrm>
        </p:spPr>
        <p:txBody>
          <a:bodyPr>
            <a:normAutofit/>
          </a:bodyPr>
          <a:lstStyle/>
          <a:p>
            <a:pPr algn="r">
              <a:buNone/>
            </a:pPr>
            <a:r>
              <a:rPr lang="id-ID" sz="6000" dirty="0" smtClean="0">
                <a:latin typeface="Cooper Std Black" pitchFamily="18" charset="0"/>
              </a:rPr>
              <a:t>APA ITU NARKOBA???</a:t>
            </a:r>
            <a:endParaRPr lang="id-ID" sz="6000" dirty="0">
              <a:latin typeface="Cooper Std Black"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t="-2000" r="10000" b="-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160729"/>
            <a:ext cx="8229600" cy="3268667"/>
          </a:xfrm>
        </p:spPr>
        <p:txBody>
          <a:bodyPr>
            <a:normAutofit/>
          </a:bodyPr>
          <a:lstStyle/>
          <a:p>
            <a:pPr algn="ctr">
              <a:buNone/>
            </a:pPr>
            <a:r>
              <a:rPr lang="id-ID" sz="6600" dirty="0" smtClean="0"/>
              <a:t>Bagaimana Dengan Orang Yang Telah Terkena </a:t>
            </a:r>
            <a:r>
              <a:rPr lang="id-ID" sz="6600" b="1" dirty="0" smtClean="0">
                <a:solidFill>
                  <a:srgbClr val="FF0000"/>
                </a:solidFill>
              </a:rPr>
              <a:t>NARKOBA</a:t>
            </a:r>
            <a:endParaRPr lang="id-ID" sz="6600" b="1" dirty="0">
              <a:solidFill>
                <a:srgbClr val="FF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3000" b="-12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1643050"/>
            <a:ext cx="8229600" cy="3357586"/>
          </a:xfrm>
        </p:spPr>
        <p:txBody>
          <a:bodyPr>
            <a:normAutofit lnSpcReduction="10000"/>
          </a:bodyPr>
          <a:lstStyle/>
          <a:p>
            <a:pPr algn="ctr">
              <a:buNone/>
            </a:pPr>
            <a:r>
              <a:rPr lang="id-ID" b="1" dirty="0" smtClean="0"/>
              <a:t>Rehabilitasi</a:t>
            </a:r>
          </a:p>
          <a:p>
            <a:pPr algn="ctr">
              <a:buNone/>
            </a:pPr>
            <a:r>
              <a:rPr lang="id-ID" dirty="0" smtClean="0"/>
              <a:t>Sebuah </a:t>
            </a:r>
            <a:r>
              <a:rPr lang="id-ID" b="1" dirty="0" smtClean="0"/>
              <a:t>kegiatan</a:t>
            </a:r>
            <a:r>
              <a:rPr lang="id-ID" dirty="0" smtClean="0"/>
              <a:t> ataupun proses untuk membantu para penderita yang mempunyai </a:t>
            </a:r>
            <a:r>
              <a:rPr lang="id-ID" b="1" dirty="0" smtClean="0"/>
              <a:t>penyakit</a:t>
            </a:r>
            <a:r>
              <a:rPr lang="id-ID" dirty="0" smtClean="0"/>
              <a:t> serius atau cacat yang memerlukan pengobatan </a:t>
            </a:r>
            <a:r>
              <a:rPr lang="id-ID" b="1" dirty="0" smtClean="0"/>
              <a:t>medis</a:t>
            </a:r>
            <a:r>
              <a:rPr lang="id-ID" dirty="0" smtClean="0"/>
              <a:t> untuk mencapai kemampuan </a:t>
            </a:r>
            <a:r>
              <a:rPr lang="id-ID" b="1" dirty="0" smtClean="0"/>
              <a:t>fisik</a:t>
            </a:r>
            <a:r>
              <a:rPr lang="id-ID" dirty="0" smtClean="0"/>
              <a:t>, </a:t>
            </a:r>
            <a:r>
              <a:rPr lang="id-ID" b="1" dirty="0" smtClean="0"/>
              <a:t>psikologis</a:t>
            </a:r>
            <a:r>
              <a:rPr lang="id-ID" dirty="0" smtClean="0"/>
              <a:t>, dan </a:t>
            </a:r>
            <a:r>
              <a:rPr lang="id-ID" b="1" dirty="0" smtClean="0"/>
              <a:t>sosial     </a:t>
            </a:r>
            <a:r>
              <a:rPr lang="id-ID" dirty="0" smtClean="0"/>
              <a:t>yang maksimal</a:t>
            </a:r>
            <a:endParaRPr lang="id-ID"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188945"/>
            <a:ext cx="8229600" cy="6383327"/>
          </a:xfrm>
        </p:spPr>
        <p:txBody>
          <a:bodyPr>
            <a:normAutofit fontScale="92500" lnSpcReduction="10000"/>
          </a:bodyPr>
          <a:lstStyle/>
          <a:p>
            <a:r>
              <a:rPr lang="id-ID" b="1" dirty="0" smtClean="0"/>
              <a:t>Tahap Detoksifikasi</a:t>
            </a:r>
            <a:endParaRPr lang="id-ID" dirty="0" smtClean="0"/>
          </a:p>
          <a:p>
            <a:pPr lvl="1"/>
            <a:r>
              <a:rPr lang="id-ID" dirty="0" smtClean="0"/>
              <a:t>Terapi lepas narkoba (</a:t>
            </a:r>
            <a:r>
              <a:rPr lang="id-ID" i="1" dirty="0" smtClean="0"/>
              <a:t>withdrawal syndrome</a:t>
            </a:r>
            <a:r>
              <a:rPr lang="id-ID" dirty="0" smtClean="0"/>
              <a:t>) dan terapi fisik yang ditunjukkan untuk menurunkan dan menghilangkan racun dari tubuh</a:t>
            </a:r>
          </a:p>
          <a:p>
            <a:pPr>
              <a:buNone/>
            </a:pPr>
            <a:endParaRPr lang="id-ID" dirty="0" smtClean="0"/>
          </a:p>
          <a:p>
            <a:r>
              <a:rPr lang="id-ID" b="1" dirty="0" smtClean="0"/>
              <a:t>Tahap Psikis</a:t>
            </a:r>
            <a:endParaRPr lang="id-ID" dirty="0" smtClean="0"/>
          </a:p>
          <a:p>
            <a:pPr lvl="1"/>
            <a:r>
              <a:rPr lang="id-ID" dirty="0" smtClean="0"/>
              <a:t>Stabilitas suasana mental dan emosinal penderita, sehingga gangguan jiwa yang menyebabkan perbuatan penyalagunaan narkoba dapat diatasi.</a:t>
            </a:r>
          </a:p>
          <a:p>
            <a:pPr lvl="1">
              <a:buNone/>
            </a:pPr>
            <a:endParaRPr lang="id-ID" dirty="0" smtClean="0"/>
          </a:p>
          <a:p>
            <a:r>
              <a:rPr lang="id-ID" b="1" dirty="0" smtClean="0"/>
              <a:t>Tahap Sosial</a:t>
            </a:r>
            <a:endParaRPr lang="id-ID" dirty="0" smtClean="0"/>
          </a:p>
          <a:p>
            <a:pPr lvl="1"/>
            <a:r>
              <a:rPr lang="id-ID" dirty="0" smtClean="0"/>
              <a:t>Rehabilitas atau pemulihan keberfungsian fisik, mental dan sosial penderita, seperti belajar, bekerja, dan bergaul secara normal</a:t>
            </a:r>
            <a:endParaRPr lang="id-ID"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928694"/>
          </a:xfrm>
        </p:spPr>
        <p:txBody>
          <a:bodyPr/>
          <a:lstStyle/>
          <a:p>
            <a:r>
              <a:rPr lang="id-ID" dirty="0" smtClean="0"/>
              <a:t>Kiat GAUL Tanpa Narkoba</a:t>
            </a:r>
            <a:endParaRPr lang="id-ID" dirty="0"/>
          </a:p>
        </p:txBody>
      </p:sp>
      <p:sp>
        <p:nvSpPr>
          <p:cNvPr id="3" name="Content Placeholder 2"/>
          <p:cNvSpPr>
            <a:spLocks noGrp="1"/>
          </p:cNvSpPr>
          <p:nvPr>
            <p:ph idx="1"/>
          </p:nvPr>
        </p:nvSpPr>
        <p:spPr>
          <a:xfrm>
            <a:off x="428596" y="1500174"/>
            <a:ext cx="8001056" cy="5214974"/>
          </a:xfrm>
        </p:spPr>
        <p:txBody>
          <a:bodyPr>
            <a:normAutofit fontScale="85000" lnSpcReduction="10000"/>
          </a:bodyPr>
          <a:lstStyle/>
          <a:p>
            <a:r>
              <a:rPr lang="en-US" b="1" dirty="0" smtClean="0">
                <a:solidFill>
                  <a:srgbClr val="FF0000"/>
                </a:solidFill>
              </a:rPr>
              <a:t>PERCAYA DIRI</a:t>
            </a:r>
            <a:r>
              <a:rPr lang="en-US" dirty="0" smtClean="0"/>
              <a:t>… </a:t>
            </a:r>
            <a:r>
              <a:rPr lang="en-US" dirty="0" err="1" smtClean="0"/>
              <a:t>selama</a:t>
            </a:r>
            <a:r>
              <a:rPr lang="en-US" dirty="0" smtClean="0"/>
              <a:t> </a:t>
            </a:r>
            <a:r>
              <a:rPr lang="en-US" dirty="0" err="1" smtClean="0"/>
              <a:t>kamu</a:t>
            </a:r>
            <a:r>
              <a:rPr lang="en-US" dirty="0" smtClean="0"/>
              <a:t> </a:t>
            </a:r>
            <a:r>
              <a:rPr lang="en-US" dirty="0" err="1" smtClean="0"/>
              <a:t>yakin</a:t>
            </a:r>
            <a:r>
              <a:rPr lang="en-US" dirty="0" smtClean="0"/>
              <a:t> </a:t>
            </a:r>
            <a:r>
              <a:rPr lang="en-US" dirty="0" err="1" smtClean="0"/>
              <a:t>apa</a:t>
            </a:r>
            <a:r>
              <a:rPr lang="en-US" dirty="0" smtClean="0"/>
              <a:t> yang </a:t>
            </a:r>
            <a:r>
              <a:rPr lang="en-US" dirty="0" err="1" smtClean="0"/>
              <a:t>kamu</a:t>
            </a:r>
            <a:r>
              <a:rPr lang="en-US" dirty="0" smtClean="0"/>
              <a:t> </a:t>
            </a:r>
            <a:r>
              <a:rPr lang="en-US" dirty="0" err="1" smtClean="0"/>
              <a:t>lakukan</a:t>
            </a:r>
            <a:r>
              <a:rPr lang="en-US" dirty="0" smtClean="0"/>
              <a:t> </a:t>
            </a:r>
            <a:r>
              <a:rPr lang="en-US" dirty="0" err="1" smtClean="0"/>
              <a:t>adalah</a:t>
            </a:r>
            <a:r>
              <a:rPr lang="en-US" dirty="0" smtClean="0"/>
              <a:t> BENAR </a:t>
            </a:r>
            <a:r>
              <a:rPr lang="en-US" dirty="0" err="1" smtClean="0"/>
              <a:t>dan</a:t>
            </a:r>
            <a:r>
              <a:rPr lang="en-US" dirty="0" smtClean="0"/>
              <a:t> </a:t>
            </a:r>
            <a:r>
              <a:rPr lang="en-US" dirty="0" err="1" smtClean="0"/>
              <a:t>tidak</a:t>
            </a:r>
            <a:r>
              <a:rPr lang="en-US" dirty="0" smtClean="0"/>
              <a:t> </a:t>
            </a:r>
            <a:r>
              <a:rPr lang="en-US" dirty="0" err="1" smtClean="0"/>
              <a:t>merugikan</a:t>
            </a:r>
            <a:r>
              <a:rPr lang="en-US" dirty="0" smtClean="0"/>
              <a:t> </a:t>
            </a:r>
            <a:r>
              <a:rPr lang="en-US" dirty="0" err="1" smtClean="0"/>
              <a:t>atau</a:t>
            </a:r>
            <a:r>
              <a:rPr lang="en-US" dirty="0" smtClean="0"/>
              <a:t> </a:t>
            </a:r>
            <a:r>
              <a:rPr lang="en-US" dirty="0" err="1" smtClean="0"/>
              <a:t>menyakitkan</a:t>
            </a:r>
            <a:r>
              <a:rPr lang="en-US" dirty="0" smtClean="0"/>
              <a:t> </a:t>
            </a:r>
            <a:r>
              <a:rPr lang="en-US" dirty="0" err="1" smtClean="0"/>
              <a:t>orang</a:t>
            </a:r>
            <a:r>
              <a:rPr lang="en-US" dirty="0" smtClean="0"/>
              <a:t> lain </a:t>
            </a:r>
            <a:r>
              <a:rPr lang="en-US" dirty="0" err="1" smtClean="0"/>
              <a:t>dan</a:t>
            </a:r>
            <a:r>
              <a:rPr lang="en-US" dirty="0" smtClean="0"/>
              <a:t> </a:t>
            </a:r>
            <a:r>
              <a:rPr lang="en-US" dirty="0" err="1" smtClean="0"/>
              <a:t>lingkungan</a:t>
            </a:r>
            <a:r>
              <a:rPr lang="en-US" dirty="0" smtClean="0"/>
              <a:t> </a:t>
            </a:r>
            <a:r>
              <a:rPr lang="en-US" b="1" dirty="0" smtClean="0">
                <a:solidFill>
                  <a:srgbClr val="FF0000"/>
                </a:solidFill>
              </a:rPr>
              <a:t>LAKUKAN</a:t>
            </a:r>
            <a:r>
              <a:rPr lang="en-US" dirty="0" smtClean="0"/>
              <a:t> </a:t>
            </a:r>
            <a:r>
              <a:rPr lang="en-US" dirty="0" err="1" smtClean="0"/>
              <a:t>dan</a:t>
            </a:r>
            <a:r>
              <a:rPr lang="en-US" dirty="0" smtClean="0"/>
              <a:t> </a:t>
            </a:r>
            <a:r>
              <a:rPr lang="en-US" b="1" dirty="0" smtClean="0">
                <a:solidFill>
                  <a:srgbClr val="FF0000"/>
                </a:solidFill>
              </a:rPr>
              <a:t>JANGAN</a:t>
            </a:r>
            <a:r>
              <a:rPr lang="en-US" dirty="0" smtClean="0"/>
              <a:t> </a:t>
            </a:r>
            <a:r>
              <a:rPr lang="en-US" dirty="0" err="1" smtClean="0"/>
              <a:t>pernah</a:t>
            </a:r>
            <a:r>
              <a:rPr lang="en-US" dirty="0" smtClean="0"/>
              <a:t> </a:t>
            </a:r>
            <a:r>
              <a:rPr lang="en-US" b="1" dirty="0" smtClean="0">
                <a:solidFill>
                  <a:srgbClr val="FF0000"/>
                </a:solidFill>
              </a:rPr>
              <a:t>TAKUT SALAH </a:t>
            </a:r>
            <a:r>
              <a:rPr lang="en-US" dirty="0" err="1" smtClean="0"/>
              <a:t>ataupun</a:t>
            </a:r>
            <a:r>
              <a:rPr lang="en-US" dirty="0" smtClean="0"/>
              <a:t> </a:t>
            </a:r>
            <a:r>
              <a:rPr lang="en-US" b="1" dirty="0" smtClean="0">
                <a:solidFill>
                  <a:srgbClr val="FF0000"/>
                </a:solidFill>
              </a:rPr>
              <a:t>GAGAL</a:t>
            </a:r>
          </a:p>
          <a:p>
            <a:r>
              <a:rPr lang="en-US" b="1" dirty="0" smtClean="0">
                <a:solidFill>
                  <a:srgbClr val="FF0000"/>
                </a:solidFill>
              </a:rPr>
              <a:t>BERPRESTASI</a:t>
            </a:r>
            <a:r>
              <a:rPr lang="en-US" dirty="0" smtClean="0"/>
              <a:t>… </a:t>
            </a:r>
            <a:r>
              <a:rPr lang="en-US" dirty="0" err="1" smtClean="0"/>
              <a:t>lakukan</a:t>
            </a:r>
            <a:r>
              <a:rPr lang="en-US" dirty="0" smtClean="0"/>
              <a:t> yang TERBAIK… </a:t>
            </a:r>
            <a:r>
              <a:rPr lang="en-US" dirty="0" err="1" smtClean="0"/>
              <a:t>Kegagalan</a:t>
            </a:r>
            <a:r>
              <a:rPr lang="en-US" dirty="0" smtClean="0"/>
              <a:t> </a:t>
            </a:r>
            <a:r>
              <a:rPr lang="en-US" dirty="0" err="1" smtClean="0"/>
              <a:t>dan</a:t>
            </a:r>
            <a:r>
              <a:rPr lang="en-US" dirty="0" smtClean="0"/>
              <a:t> </a:t>
            </a:r>
            <a:r>
              <a:rPr lang="en-US" dirty="0" err="1" smtClean="0"/>
              <a:t>kekalahan</a:t>
            </a:r>
            <a:r>
              <a:rPr lang="en-US" dirty="0" smtClean="0"/>
              <a:t> </a:t>
            </a:r>
            <a:r>
              <a:rPr lang="en-US" dirty="0" err="1" smtClean="0"/>
              <a:t>adalah</a:t>
            </a:r>
            <a:r>
              <a:rPr lang="en-US" dirty="0" smtClean="0"/>
              <a:t> </a:t>
            </a:r>
            <a:r>
              <a:rPr lang="en-US" dirty="0" err="1" smtClean="0"/>
              <a:t>keberhasilan</a:t>
            </a:r>
            <a:r>
              <a:rPr lang="en-US" dirty="0" smtClean="0"/>
              <a:t> yang </a:t>
            </a:r>
            <a:r>
              <a:rPr lang="en-US" dirty="0" err="1" smtClean="0"/>
              <a:t>tertunda</a:t>
            </a:r>
            <a:endParaRPr lang="en-US" dirty="0" smtClean="0"/>
          </a:p>
          <a:p>
            <a:r>
              <a:rPr lang="en-US" b="1" dirty="0" smtClean="0">
                <a:solidFill>
                  <a:srgbClr val="FF0000"/>
                </a:solidFill>
              </a:rPr>
              <a:t>BELAJAR</a:t>
            </a:r>
            <a:r>
              <a:rPr lang="en-US" dirty="0" smtClean="0"/>
              <a:t> </a:t>
            </a:r>
            <a:r>
              <a:rPr lang="en-US" dirty="0" err="1" smtClean="0"/>
              <a:t>dan</a:t>
            </a:r>
            <a:r>
              <a:rPr lang="en-US" dirty="0" smtClean="0"/>
              <a:t> </a:t>
            </a:r>
            <a:r>
              <a:rPr lang="en-US" b="1" dirty="0" smtClean="0">
                <a:solidFill>
                  <a:srgbClr val="FF0000"/>
                </a:solidFill>
              </a:rPr>
              <a:t>BELAJAR</a:t>
            </a:r>
            <a:r>
              <a:rPr lang="en-US" dirty="0" smtClean="0"/>
              <a:t>… </a:t>
            </a:r>
            <a:r>
              <a:rPr lang="en-US" dirty="0" err="1" smtClean="0"/>
              <a:t>dan</a:t>
            </a:r>
            <a:r>
              <a:rPr lang="en-US" dirty="0" smtClean="0"/>
              <a:t> </a:t>
            </a:r>
            <a:r>
              <a:rPr lang="en-US" dirty="0" err="1" smtClean="0"/>
              <a:t>jangan</a:t>
            </a:r>
            <a:r>
              <a:rPr lang="en-US" dirty="0" smtClean="0"/>
              <a:t> </a:t>
            </a:r>
            <a:r>
              <a:rPr lang="en-US" dirty="0" err="1" smtClean="0"/>
              <a:t>lupa</a:t>
            </a:r>
            <a:r>
              <a:rPr lang="en-US" dirty="0" smtClean="0"/>
              <a:t> IBADAH </a:t>
            </a:r>
            <a:r>
              <a:rPr lang="en-US" dirty="0" err="1" smtClean="0"/>
              <a:t>Ilmu</a:t>
            </a:r>
            <a:r>
              <a:rPr lang="en-US" dirty="0" smtClean="0"/>
              <a:t> </a:t>
            </a:r>
            <a:r>
              <a:rPr lang="en-US" dirty="0" err="1" smtClean="0"/>
              <a:t>tanpa</a:t>
            </a:r>
            <a:r>
              <a:rPr lang="en-US" dirty="0" smtClean="0"/>
              <a:t> Agama </a:t>
            </a:r>
            <a:r>
              <a:rPr lang="en-US" dirty="0" err="1" smtClean="0"/>
              <a:t>adalah</a:t>
            </a:r>
            <a:r>
              <a:rPr lang="en-US" dirty="0" smtClean="0"/>
              <a:t> </a:t>
            </a:r>
            <a:r>
              <a:rPr lang="en-US" dirty="0" err="1" smtClean="0"/>
              <a:t>Buta</a:t>
            </a:r>
            <a:r>
              <a:rPr lang="en-US" dirty="0" smtClean="0"/>
              <a:t>…</a:t>
            </a:r>
          </a:p>
          <a:p>
            <a:r>
              <a:rPr lang="en-US" b="1" dirty="0" smtClean="0">
                <a:solidFill>
                  <a:srgbClr val="FF0000"/>
                </a:solidFill>
              </a:rPr>
              <a:t>SELEKTIF</a:t>
            </a:r>
            <a:r>
              <a:rPr lang="en-US" dirty="0" smtClean="0"/>
              <a:t> </a:t>
            </a:r>
            <a:r>
              <a:rPr lang="en-US" dirty="0" err="1" smtClean="0"/>
              <a:t>pilih</a:t>
            </a:r>
            <a:r>
              <a:rPr lang="en-US" dirty="0" smtClean="0"/>
              <a:t> </a:t>
            </a:r>
            <a:r>
              <a:rPr lang="en-US" b="1" dirty="0" smtClean="0">
                <a:solidFill>
                  <a:srgbClr val="FF0000"/>
                </a:solidFill>
              </a:rPr>
              <a:t>KOMUNITAS GAUL</a:t>
            </a:r>
            <a:r>
              <a:rPr lang="en-US" dirty="0" smtClean="0"/>
              <a:t>… </a:t>
            </a:r>
            <a:r>
              <a:rPr lang="en-US" dirty="0" err="1" smtClean="0"/>
              <a:t>pilih</a:t>
            </a:r>
            <a:r>
              <a:rPr lang="en-US" dirty="0" smtClean="0"/>
              <a:t> yang </a:t>
            </a:r>
            <a:r>
              <a:rPr lang="en-US" dirty="0" err="1" smtClean="0"/>
              <a:t>bersih</a:t>
            </a:r>
            <a:r>
              <a:rPr lang="en-US" dirty="0" smtClean="0"/>
              <a:t> </a:t>
            </a:r>
            <a:r>
              <a:rPr lang="en-US" dirty="0" err="1" smtClean="0"/>
              <a:t>dari</a:t>
            </a:r>
            <a:r>
              <a:rPr lang="en-US" dirty="0" smtClean="0"/>
              <a:t> </a:t>
            </a:r>
            <a:r>
              <a:rPr lang="en-US" b="1" dirty="0" smtClean="0">
                <a:solidFill>
                  <a:srgbClr val="FF0000"/>
                </a:solidFill>
              </a:rPr>
              <a:t>NARKOBA</a:t>
            </a:r>
          </a:p>
          <a:p>
            <a:r>
              <a:rPr lang="en-US" dirty="0" smtClean="0"/>
              <a:t>Katakana </a:t>
            </a:r>
            <a:r>
              <a:rPr lang="en-US" b="1" dirty="0" smtClean="0">
                <a:solidFill>
                  <a:srgbClr val="FF0000"/>
                </a:solidFill>
              </a:rPr>
              <a:t>TIDAK</a:t>
            </a:r>
            <a:r>
              <a:rPr lang="en-US" dirty="0" smtClean="0"/>
              <a:t> </a:t>
            </a:r>
            <a:r>
              <a:rPr lang="en-US" dirty="0" err="1" smtClean="0"/>
              <a:t>dan</a:t>
            </a:r>
            <a:r>
              <a:rPr lang="en-US" dirty="0" smtClean="0"/>
              <a:t> </a:t>
            </a:r>
            <a:r>
              <a:rPr lang="en-US" b="1" dirty="0" smtClean="0">
                <a:solidFill>
                  <a:srgbClr val="FF0000"/>
                </a:solidFill>
              </a:rPr>
              <a:t>TIDAK</a:t>
            </a:r>
            <a:r>
              <a:rPr lang="en-US" dirty="0" smtClean="0"/>
              <a:t> </a:t>
            </a:r>
            <a:r>
              <a:rPr lang="en-US" dirty="0" err="1" smtClean="0"/>
              <a:t>pada</a:t>
            </a:r>
            <a:r>
              <a:rPr lang="en-US" dirty="0" smtClean="0"/>
              <a:t> </a:t>
            </a:r>
            <a:r>
              <a:rPr lang="en-US" dirty="0" err="1" smtClean="0"/>
              <a:t>semua</a:t>
            </a:r>
            <a:r>
              <a:rPr lang="en-US" dirty="0" smtClean="0"/>
              <a:t> yang </a:t>
            </a:r>
            <a:r>
              <a:rPr lang="en-US" dirty="0" err="1" smtClean="0"/>
              <a:t>menawarkan</a:t>
            </a:r>
            <a:r>
              <a:rPr lang="en-US" dirty="0" smtClean="0"/>
              <a:t> </a:t>
            </a:r>
            <a:r>
              <a:rPr lang="en-US" b="1" dirty="0" smtClean="0">
                <a:solidFill>
                  <a:srgbClr val="FF0000"/>
                </a:solidFill>
              </a:rPr>
              <a:t>NARKOBA</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4000" t="19000" r="-22000" b="3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5860"/>
            <a:ext cx="8229600" cy="5357850"/>
          </a:xfrm>
        </p:spPr>
        <p:txBody>
          <a:bodyPr>
            <a:normAutofit/>
          </a:bodyPr>
          <a:lstStyle/>
          <a:p>
            <a:r>
              <a:rPr lang="id-ID" dirty="0" smtClean="0"/>
              <a:t>Narkoba </a:t>
            </a:r>
            <a:r>
              <a:rPr lang="id-ID" dirty="0"/>
              <a:t>(Narkoba dan Obat atau Bahan Berbahaya),  disebut juga </a:t>
            </a:r>
            <a:r>
              <a:rPr lang="id-ID" dirty="0" smtClean="0"/>
              <a:t>NAPZA</a:t>
            </a:r>
          </a:p>
          <a:p>
            <a:pPr lvl="1"/>
            <a:r>
              <a:rPr lang="id-ID" b="1" dirty="0" smtClean="0">
                <a:solidFill>
                  <a:srgbClr val="FF0000"/>
                </a:solidFill>
              </a:rPr>
              <a:t>NAR</a:t>
            </a:r>
            <a:r>
              <a:rPr lang="id-ID" dirty="0" smtClean="0"/>
              <a:t>kotika, psi</a:t>
            </a:r>
            <a:r>
              <a:rPr lang="id-ID" b="1" dirty="0" smtClean="0">
                <a:solidFill>
                  <a:srgbClr val="FF0000"/>
                </a:solidFill>
              </a:rPr>
              <a:t>KO</a:t>
            </a:r>
            <a:r>
              <a:rPr lang="id-ID" dirty="0" smtClean="0"/>
              <a:t>tropika, dan </a:t>
            </a:r>
            <a:r>
              <a:rPr lang="id-ID" b="1" dirty="0" smtClean="0">
                <a:solidFill>
                  <a:srgbClr val="FF0000"/>
                </a:solidFill>
              </a:rPr>
              <a:t>B</a:t>
            </a:r>
            <a:r>
              <a:rPr lang="id-ID" dirty="0" smtClean="0"/>
              <a:t>ahan/zat </a:t>
            </a:r>
            <a:r>
              <a:rPr lang="id-ID" b="1" dirty="0" smtClean="0">
                <a:solidFill>
                  <a:srgbClr val="FF0000"/>
                </a:solidFill>
              </a:rPr>
              <a:t>A</a:t>
            </a:r>
            <a:r>
              <a:rPr lang="id-ID" dirty="0" smtClean="0"/>
              <a:t>diktif</a:t>
            </a:r>
          </a:p>
          <a:p>
            <a:r>
              <a:rPr lang="id-ID" dirty="0" smtClean="0"/>
              <a:t>Merupakan obat</a:t>
            </a:r>
            <a:r>
              <a:rPr lang="id-ID" dirty="0"/>
              <a:t>, bahan, atau zat bukan makanan yang  jika diminum, dihisap, ditelan, atau disuntikkan, berpengaruh pada kerja otak (susunan syaraf pusat) dan seringkali menimbulkan ketergantungan.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 y="1214422"/>
            <a:ext cx="7500990" cy="5357850"/>
          </a:xfrm>
        </p:spPr>
        <p:txBody>
          <a:bodyPr>
            <a:normAutofit/>
          </a:bodyPr>
          <a:lstStyle/>
          <a:p>
            <a:pPr>
              <a:buNone/>
            </a:pPr>
            <a:r>
              <a:rPr lang="id-ID" dirty="0" smtClean="0"/>
              <a:t>	Dalam kedokteran sebagian besar narkoba masih bermanfaat bagi pengobatan, namun bila disalahgunakan atau digunakan tidak menurut indikasi medis atau standar pengobatan terlebih lagi bila disertai peredaran di jalur ilegal akan berakibat sangat merugikan bagi individu maupun masyarakat luas khususnya generasi muda. </a:t>
            </a:r>
            <a:endParaRPr lang="id-ID"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14356"/>
            <a:ext cx="8229600" cy="5411807"/>
          </a:xfrm>
        </p:spPr>
        <p:txBody>
          <a:bodyPr>
            <a:normAutofit/>
          </a:bodyPr>
          <a:lstStyle/>
          <a:p>
            <a:pPr algn="ctr">
              <a:buNone/>
            </a:pPr>
            <a:r>
              <a:rPr lang="id-ID" i="1" dirty="0" smtClean="0"/>
              <a:t>	Saat ini sekurang-kurangnya ada 4 juta pecandu narkoba di seluruh Indonesia. Sementara khusus pecandu </a:t>
            </a:r>
            <a:r>
              <a:rPr lang="en-US" i="1" dirty="0" smtClean="0"/>
              <a:t>p</a:t>
            </a:r>
            <a:r>
              <a:rPr lang="id-ID" i="1" dirty="0" smtClean="0"/>
              <a:t>revalensi </a:t>
            </a:r>
            <a:r>
              <a:rPr lang="id-ID" i="1" dirty="0"/>
              <a:t>kasus narkoba </a:t>
            </a:r>
            <a:r>
              <a:rPr lang="en-US" i="1" dirty="0" smtClean="0"/>
              <a:t>Sumatera Utara</a:t>
            </a:r>
            <a:r>
              <a:rPr lang="id-ID" i="1" dirty="0" smtClean="0"/>
              <a:t> 3,06 </a:t>
            </a:r>
            <a:r>
              <a:rPr lang="id-ID" i="1" dirty="0"/>
              <a:t>persen dari 9,8 juta penduduk </a:t>
            </a:r>
            <a:r>
              <a:rPr lang="en-US" i="1" dirty="0" smtClean="0"/>
              <a:t>s</a:t>
            </a:r>
            <a:r>
              <a:rPr lang="id-ID" i="1" dirty="0" smtClean="0"/>
              <a:t>etiap tahunnya kemampuan pemerintah dalam merehabilitasi korban narkoba hanya 18.000 orang. Artinya,butuh waktu sekitar 200 tahun untuk bisa menyelesaikan rehabilitasi para pecandu, dengan catatan jika korban tidak bertambah.</a:t>
            </a:r>
          </a:p>
          <a:p>
            <a:endParaRPr lang="id-ID" i="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id-ID" dirty="0" smtClean="0"/>
              <a:t>Jenis-jenis narkoba </a:t>
            </a:r>
            <a:endParaRPr lang="id-ID" dirty="0"/>
          </a:p>
        </p:txBody>
      </p:sp>
      <p:sp>
        <p:nvSpPr>
          <p:cNvPr id="3" name="Content Placeholder 2"/>
          <p:cNvSpPr>
            <a:spLocks noGrp="1"/>
          </p:cNvSpPr>
          <p:nvPr>
            <p:ph idx="1"/>
          </p:nvPr>
        </p:nvSpPr>
        <p:spPr>
          <a:xfrm>
            <a:off x="1979712" y="1600200"/>
            <a:ext cx="6707088" cy="5069159"/>
          </a:xfrm>
        </p:spPr>
        <p:txBody>
          <a:bodyPr>
            <a:normAutofit/>
          </a:bodyPr>
          <a:lstStyle/>
          <a:p>
            <a:r>
              <a:rPr lang="id-ID" dirty="0" smtClean="0"/>
              <a:t>Narkoba golongan 1 (I) </a:t>
            </a:r>
          </a:p>
          <a:p>
            <a:r>
              <a:rPr lang="id-ID" dirty="0" smtClean="0"/>
              <a:t>Adalah narkoba yang hanya dapat digunakan untuk tujuan pengembangan ilmu pengetahuan dan tidak digunakan dalam terapi. Oleh karenanya, siapapun yang menggunakan, memiliki mempreduksi, mendistribusikan dapat dikenakan hukuman pidana </a:t>
            </a:r>
          </a:p>
        </p:txBody>
      </p:sp>
    </p:spTree>
    <p:extLst>
      <p:ext uri="{BB962C8B-B14F-4D97-AF65-F5344CB8AC3E}">
        <p14:creationId xmlns:p14="http://schemas.microsoft.com/office/powerpoint/2010/main" val="4049816203"/>
      </p:ext>
    </p:extLst>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6923112" cy="5847928"/>
          </a:xfrm>
        </p:spPr>
        <p:txBody>
          <a:bodyPr>
            <a:normAutofit lnSpcReduction="10000"/>
          </a:bodyPr>
          <a:lstStyle/>
          <a:p>
            <a:pPr>
              <a:buNone/>
            </a:pPr>
            <a:r>
              <a:rPr lang="id-ID" dirty="0" smtClean="0"/>
              <a:t>Narkoba golongan 2 (II)</a:t>
            </a:r>
          </a:p>
          <a:p>
            <a:r>
              <a:rPr lang="id-ID" dirty="0" smtClean="0"/>
              <a:t>Adalah narkoba yang memiliki khasiat dipengobatan, dapat digunakan untuk pengobatan atau terapi namun sebagai pilihan terakhir. </a:t>
            </a:r>
          </a:p>
          <a:p>
            <a:pPr>
              <a:buNone/>
            </a:pPr>
            <a:r>
              <a:rPr lang="id-ID" dirty="0" smtClean="0"/>
              <a:t>Narkoba golongan 3 (III)</a:t>
            </a:r>
          </a:p>
          <a:p>
            <a:r>
              <a:rPr lang="id-ID" dirty="0" smtClean="0"/>
              <a:t>Narkoba ini memiliki khasiat dalam pengobatan/terapi tetapi dipakai untuk pengembangan ilmu pengetahuan. Narkoba ini memiliki potensi ringan untuk mengakibatkan ketergantungan.</a:t>
            </a:r>
            <a:endParaRPr lang="id-ID" dirty="0"/>
          </a:p>
        </p:txBody>
      </p:sp>
    </p:spTree>
    <p:extLst>
      <p:ext uri="{BB962C8B-B14F-4D97-AF65-F5344CB8AC3E}">
        <p14:creationId xmlns:p14="http://schemas.microsoft.com/office/powerpoint/2010/main" val="299050003"/>
      </p:ext>
    </p:extLst>
  </p:cSld>
  <p:clrMapOvr>
    <a:masterClrMapping/>
  </p:clrMapOvr>
  <p:transition>
    <p:pull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156175" y="0"/>
            <a:ext cx="3000547" cy="764704"/>
          </a:xfrm>
        </p:spPr>
        <p:style>
          <a:lnRef idx="2">
            <a:schemeClr val="accent6"/>
          </a:lnRef>
          <a:fillRef idx="1">
            <a:schemeClr val="lt1"/>
          </a:fillRef>
          <a:effectRef idx="0">
            <a:schemeClr val="accent6"/>
          </a:effectRef>
          <a:fontRef idx="minor">
            <a:schemeClr val="dk1"/>
          </a:fontRef>
        </p:style>
        <p:txBody>
          <a:bodyPr>
            <a:normAutofit fontScale="70000" lnSpcReduction="20000"/>
          </a:bodyPr>
          <a:lstStyle/>
          <a:p>
            <a:pPr algn="ctr">
              <a:buNone/>
            </a:pPr>
            <a:r>
              <a:rPr lang="id-ID" sz="3600" dirty="0" smtClean="0">
                <a:solidFill>
                  <a:srgbClr val="FF0000"/>
                </a:solidFill>
                <a:latin typeface="Cooper Std Black" pitchFamily="18" charset="0"/>
              </a:rPr>
              <a:t>JENIS-JENIS NARKOBA</a:t>
            </a:r>
            <a:endParaRPr lang="id-ID" sz="3600" dirty="0">
              <a:solidFill>
                <a:srgbClr val="FF0000"/>
              </a:solidFill>
              <a:latin typeface="Cooper Std Black"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Nar</a:t>
            </a:r>
            <a:r>
              <a:rPr lang="en-US" dirty="0" smtClean="0"/>
              <a:t>k</a:t>
            </a:r>
            <a:r>
              <a:rPr lang="id-ID" dirty="0" smtClean="0"/>
              <a:t>otika</a:t>
            </a:r>
            <a:endParaRPr lang="id-ID" dirty="0"/>
          </a:p>
        </p:txBody>
      </p:sp>
      <p:sp>
        <p:nvSpPr>
          <p:cNvPr id="21506" name="Text Box 2"/>
          <p:cNvSpPr txBox="1">
            <a:spLocks noChangeArrowheads="1" noChangeShapeType="1"/>
          </p:cNvSpPr>
          <p:nvPr/>
        </p:nvSpPr>
        <p:spPr bwMode="auto">
          <a:xfrm>
            <a:off x="1189015" y="2797161"/>
            <a:ext cx="2180778" cy="1030979"/>
          </a:xfrm>
          <a:prstGeom prst="rect">
            <a:avLst/>
          </a:prstGeom>
          <a:solidFill>
            <a:srgbClr val="FFFFFF"/>
          </a:solidFill>
          <a:ln w="0" algn="in">
            <a:noFill/>
            <a:miter lim="800000"/>
            <a:headEnd/>
            <a:tailEnd/>
          </a:ln>
          <a:effectLst/>
        </p:spPr>
        <p:txBody>
          <a:bodyPr vert="horz" wrap="square" lIns="36195" tIns="36195" rIns="36195" bIns="36195"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Times New Roman" pitchFamily="18" charset="0"/>
                <a:cs typeface="Arial" pitchFamily="34" charset="0"/>
              </a:rPr>
              <a:t>Ganja</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pic>
        <p:nvPicPr>
          <p:cNvPr id="21507" name="Picture 3" descr="daun-ganja1"/>
          <p:cNvPicPr>
            <a:picLocks noChangeAspect="1" noChangeArrowheads="1"/>
          </p:cNvPicPr>
          <p:nvPr/>
        </p:nvPicPr>
        <p:blipFill>
          <a:blip r:embed="rId2"/>
          <a:srcRect/>
          <a:stretch>
            <a:fillRect/>
          </a:stretch>
        </p:blipFill>
        <p:spPr bwMode="auto">
          <a:xfrm>
            <a:off x="71406" y="1428736"/>
            <a:ext cx="5072098" cy="2500330"/>
          </a:xfrm>
          <a:prstGeom prst="rect">
            <a:avLst/>
          </a:prstGeom>
          <a:noFill/>
          <a:ln w="9525" algn="in">
            <a:noFill/>
            <a:miter lim="800000"/>
            <a:headEnd/>
            <a:tailEnd/>
          </a:ln>
        </p:spPr>
      </p:pic>
      <p:pic>
        <p:nvPicPr>
          <p:cNvPr id="21508" name="Picture 4" descr="serbuk-sari-opium"/>
          <p:cNvPicPr>
            <a:picLocks noChangeAspect="1" noChangeArrowheads="1"/>
          </p:cNvPicPr>
          <p:nvPr/>
        </p:nvPicPr>
        <p:blipFill>
          <a:blip r:embed="rId3"/>
          <a:srcRect/>
          <a:stretch>
            <a:fillRect/>
          </a:stretch>
        </p:blipFill>
        <p:spPr bwMode="auto">
          <a:xfrm>
            <a:off x="2285984" y="4000504"/>
            <a:ext cx="4572032" cy="2428868"/>
          </a:xfrm>
          <a:prstGeom prst="rect">
            <a:avLst/>
          </a:prstGeom>
          <a:noFill/>
          <a:ln w="9525" algn="in">
            <a:noFill/>
            <a:miter lim="800000"/>
            <a:headEnd/>
            <a:tailEnd/>
          </a:ln>
        </p:spPr>
      </p:pic>
      <p:pic>
        <p:nvPicPr>
          <p:cNvPr id="21509" name="Picture 5" descr="kokain"/>
          <p:cNvPicPr>
            <a:picLocks noChangeAspect="1" noChangeArrowheads="1"/>
          </p:cNvPicPr>
          <p:nvPr/>
        </p:nvPicPr>
        <p:blipFill>
          <a:blip r:embed="rId4"/>
          <a:srcRect/>
          <a:stretch>
            <a:fillRect/>
          </a:stretch>
        </p:blipFill>
        <p:spPr bwMode="auto">
          <a:xfrm>
            <a:off x="5300668" y="1394582"/>
            <a:ext cx="3843332" cy="2463046"/>
          </a:xfrm>
          <a:prstGeom prst="rect">
            <a:avLst/>
          </a:prstGeom>
          <a:noFill/>
          <a:ln w="9525" algn="in">
            <a:noFill/>
            <a:miter lim="800000"/>
            <a:headEnd/>
            <a:tailEnd/>
          </a:ln>
        </p:spPr>
      </p:pic>
      <p:sp>
        <p:nvSpPr>
          <p:cNvPr id="11" name="Title 1"/>
          <p:cNvSpPr txBox="1">
            <a:spLocks/>
          </p:cNvSpPr>
          <p:nvPr/>
        </p:nvSpPr>
        <p:spPr>
          <a:xfrm>
            <a:off x="0" y="4071942"/>
            <a:ext cx="2214546" cy="78581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id-ID" sz="4400" b="0" i="0" u="none" strike="noStrike" kern="1200" cap="none" spc="0" normalizeH="0" baseline="0" noProof="0" dirty="0" smtClean="0">
                <a:ln>
                  <a:noFill/>
                </a:ln>
                <a:solidFill>
                  <a:schemeClr val="tx1"/>
                </a:solidFill>
                <a:effectLst/>
                <a:uLnTx/>
                <a:uFillTx/>
                <a:latin typeface="+mj-lt"/>
                <a:ea typeface="+mj-ea"/>
                <a:cs typeface="+mj-cs"/>
              </a:rPr>
              <a:t>Ganja</a:t>
            </a:r>
            <a:endParaRPr kumimoji="0" lang="id-ID"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2" name="Title 1"/>
          <p:cNvSpPr txBox="1">
            <a:spLocks/>
          </p:cNvSpPr>
          <p:nvPr/>
        </p:nvSpPr>
        <p:spPr>
          <a:xfrm>
            <a:off x="6572264" y="3929066"/>
            <a:ext cx="2214546" cy="78581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id-ID" sz="4400" b="0" i="0" u="none" strike="noStrike" kern="1200" cap="none" spc="0" normalizeH="0" baseline="0" noProof="0" dirty="0" smtClean="0">
                <a:ln>
                  <a:noFill/>
                </a:ln>
                <a:solidFill>
                  <a:schemeClr val="tx1"/>
                </a:solidFill>
                <a:effectLst/>
                <a:uLnTx/>
                <a:uFillTx/>
                <a:latin typeface="+mj-lt"/>
                <a:ea typeface="+mj-ea"/>
                <a:cs typeface="+mj-cs"/>
              </a:rPr>
              <a:t>Kokain</a:t>
            </a:r>
            <a:endParaRPr kumimoji="0" lang="id-ID"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Title 1"/>
          <p:cNvSpPr txBox="1">
            <a:spLocks/>
          </p:cNvSpPr>
          <p:nvPr/>
        </p:nvSpPr>
        <p:spPr>
          <a:xfrm>
            <a:off x="3571868" y="6072182"/>
            <a:ext cx="2214546" cy="78581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id-ID" sz="4400" b="0" i="0" u="none" strike="noStrike" kern="1200" cap="none" spc="0" normalizeH="0" baseline="0" noProof="0" dirty="0" smtClean="0">
                <a:ln>
                  <a:noFill/>
                </a:ln>
                <a:solidFill>
                  <a:schemeClr val="tx1"/>
                </a:solidFill>
                <a:effectLst/>
                <a:uLnTx/>
                <a:uFillTx/>
                <a:latin typeface="+mj-lt"/>
                <a:ea typeface="+mj-ea"/>
                <a:cs typeface="+mj-cs"/>
              </a:rPr>
              <a:t>Opium</a:t>
            </a:r>
            <a:endParaRPr kumimoji="0" lang="id-ID"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699</Words>
  <Application>Microsoft Office PowerPoint</Application>
  <PresentationFormat>On-screen Show (4:3)</PresentationFormat>
  <Paragraphs>111</Paragraphs>
  <Slides>24</Slides>
  <Notes>1</Notes>
  <HiddenSlides>0</HiddenSlides>
  <MMClips>1</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Mengenal Bahaya Narkoba</vt:lpstr>
      <vt:lpstr>PowerPoint Presentation</vt:lpstr>
      <vt:lpstr>PowerPoint Presentation</vt:lpstr>
      <vt:lpstr>PowerPoint Presentation</vt:lpstr>
      <vt:lpstr>PowerPoint Presentation</vt:lpstr>
      <vt:lpstr>Jenis-jenis narkoba </vt:lpstr>
      <vt:lpstr>PowerPoint Presentation</vt:lpstr>
      <vt:lpstr>PowerPoint Presentation</vt:lpstr>
      <vt:lpstr>Narkotika</vt:lpstr>
      <vt:lpstr>Psikotropika</vt:lpstr>
      <vt:lpstr>Bahan/Zat Adiktif</vt:lpstr>
      <vt:lpstr>Ketergantungan Narkoba</vt:lpstr>
      <vt:lpstr>De Leon (2002), ada beberapa karakteristik penyalagunaan narkoba, yaitu:</vt:lpstr>
      <vt:lpstr>Dampak Penyalagunaan Narkoba</vt:lpstr>
      <vt:lpstr>PowerPoint Presentation</vt:lpstr>
      <vt:lpstr>PowerPoint Presentation</vt:lpstr>
      <vt:lpstr>Perubahan Fisik dan Lingkungan</vt:lpstr>
      <vt:lpstr>Perubahan Psikologis</vt:lpstr>
      <vt:lpstr>Cara Pencegahan Narkoba Sejak Dini</vt:lpstr>
      <vt:lpstr>PowerPoint Presentation</vt:lpstr>
      <vt:lpstr>PowerPoint Presentation</vt:lpstr>
      <vt:lpstr>PowerPoint Presentation</vt:lpstr>
      <vt:lpstr>Kiat GAUL Tanpa Narkoba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Axioo</dc:creator>
  <cp:lastModifiedBy>Asus</cp:lastModifiedBy>
  <cp:revision>49</cp:revision>
  <dcterms:created xsi:type="dcterms:W3CDTF">2016-05-27T13:49:57Z</dcterms:created>
  <dcterms:modified xsi:type="dcterms:W3CDTF">2019-02-14T03:22:42Z</dcterms:modified>
</cp:coreProperties>
</file>